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67" r:id="rId2"/>
    <p:sldId id="268" r:id="rId3"/>
    <p:sldId id="286" r:id="rId4"/>
    <p:sldId id="289" r:id="rId5"/>
    <p:sldId id="290" r:id="rId6"/>
    <p:sldId id="287" r:id="rId7"/>
    <p:sldId id="297" r:id="rId8"/>
    <p:sldId id="298" r:id="rId9"/>
    <p:sldId id="299" r:id="rId10"/>
    <p:sldId id="291" r:id="rId11"/>
    <p:sldId id="292" r:id="rId12"/>
    <p:sldId id="288" r:id="rId13"/>
    <p:sldId id="293" r:id="rId14"/>
    <p:sldId id="296" r:id="rId15"/>
    <p:sldId id="295" r:id="rId16"/>
    <p:sldId id="294"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2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106D8F-4E28-46EB-BD8A-4354FCDC2C5E}" type="datetimeFigureOut">
              <a:rPr lang="tr-TR" smtClean="0"/>
              <a:pPr/>
              <a:t>27.7.2019</a:t>
            </a:fld>
            <a:endParaRPr lang="tr-TR"/>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8395B-EDDF-49E0-97F0-20EB4DA77B48}" type="slidenum">
              <a:rPr lang="tr-TR" smtClean="0"/>
              <a:pPr/>
              <a:t>‹#›</a:t>
            </a:fld>
            <a:endParaRPr lang="tr-TR"/>
          </a:p>
        </p:txBody>
      </p:sp>
    </p:spTree>
    <p:extLst>
      <p:ext uri="{BB962C8B-B14F-4D97-AF65-F5344CB8AC3E}">
        <p14:creationId xmlns="" xmlns:p14="http://schemas.microsoft.com/office/powerpoint/2010/main" val="3692971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noProof="0" dirty="0"/>
          </a:p>
        </p:txBody>
      </p:sp>
      <p:sp>
        <p:nvSpPr>
          <p:cNvPr id="4" name="Slide Number Placeholder 3"/>
          <p:cNvSpPr>
            <a:spLocks noGrp="1"/>
          </p:cNvSpPr>
          <p:nvPr>
            <p:ph type="sldNum" sz="quarter" idx="10"/>
          </p:nvPr>
        </p:nvSpPr>
        <p:spPr/>
        <p:txBody>
          <a:bodyPr/>
          <a:lstStyle/>
          <a:p>
            <a:fld id="{F7EBFB8C-BBFF-4397-A51C-1E92596422A9}" type="slidenum">
              <a:rPr lang="en-US" smtClean="0"/>
              <a:pPr/>
              <a:t>2</a:t>
            </a:fld>
            <a:endParaRPr lang="en-US"/>
          </a:p>
        </p:txBody>
      </p:sp>
    </p:spTree>
    <p:extLst>
      <p:ext uri="{BB962C8B-B14F-4D97-AF65-F5344CB8AC3E}">
        <p14:creationId xmlns="" xmlns:p14="http://schemas.microsoft.com/office/powerpoint/2010/main" val="2971311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C8395B-EDDF-49E0-97F0-20EB4DA77B48}" type="slidenum">
              <a:rPr lang="tr-TR" smtClean="0"/>
              <a:pPr/>
              <a:t>12</a:t>
            </a:fld>
            <a:endParaRPr lang="tr-TR"/>
          </a:p>
        </p:txBody>
      </p:sp>
    </p:spTree>
    <p:extLst>
      <p:ext uri="{BB962C8B-B14F-4D97-AF65-F5344CB8AC3E}">
        <p14:creationId xmlns="" xmlns:p14="http://schemas.microsoft.com/office/powerpoint/2010/main" val="227239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27.7.2019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 xmlns:p14="http://schemas.microsoft.com/office/powerpoint/2010/main" val="2343968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F75050-0E15-4C5B-92B0-66D068882F1F}" type="datetimeFigureOut">
              <a:rPr lang="tr-TR" smtClean="0"/>
              <a:pPr/>
              <a:t>27.7.2019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 xmlns:p14="http://schemas.microsoft.com/office/powerpoint/2010/main" val="1947319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9F75050-0E15-4C5B-92B0-66D068882F1F}" type="datetimeFigureOut">
              <a:rPr lang="tr-TR" smtClean="0"/>
              <a:pPr/>
              <a:t>27.7.2019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 xmlns:p14="http://schemas.microsoft.com/office/powerpoint/2010/main" val="1994223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9F75050-0E15-4C5B-92B0-66D068882F1F}" type="datetimeFigureOut">
              <a:rPr lang="tr-TR" smtClean="0"/>
              <a:pPr/>
              <a:t>27.7.2019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 xmlns:p14="http://schemas.microsoft.com/office/powerpoint/2010/main" val="4009185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F75050-0E15-4C5B-92B0-66D068882F1F}" type="datetimeFigureOut">
              <a:rPr lang="tr-TR" smtClean="0"/>
              <a:pPr/>
              <a:t>27.7.2019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 xmlns:p14="http://schemas.microsoft.com/office/powerpoint/2010/main" val="1454078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9F75050-0E15-4C5B-92B0-66D068882F1F}" type="datetimeFigureOut">
              <a:rPr lang="tr-TR" smtClean="0"/>
              <a:pPr/>
              <a:t>27.7.2019</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 xmlns:p14="http://schemas.microsoft.com/office/powerpoint/2010/main" val="1713647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9F75050-0E15-4C5B-92B0-66D068882F1F}" type="datetimeFigureOut">
              <a:rPr lang="tr-TR" smtClean="0"/>
              <a:pPr/>
              <a:t>27.7.2019</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 xmlns:p14="http://schemas.microsoft.com/office/powerpoint/2010/main" val="2962781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27.7.2019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 xmlns:p14="http://schemas.microsoft.com/office/powerpoint/2010/main" val="2035725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27.7.2019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 xmlns:p14="http://schemas.microsoft.com/office/powerpoint/2010/main" val="2771641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D9F75050-0E15-4C5B-92B0-66D068882F1F}" type="datetimeFigureOut">
              <a:rPr lang="tr-TR" smtClean="0"/>
              <a:pPr/>
              <a:t>27.7.2019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 xmlns:p14="http://schemas.microsoft.com/office/powerpoint/2010/main" val="3688274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F75050-0E15-4C5B-92B0-66D068882F1F}" type="datetimeFigureOut">
              <a:rPr lang="tr-TR" smtClean="0"/>
              <a:pPr/>
              <a:t>27.7.2019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 xmlns:p14="http://schemas.microsoft.com/office/powerpoint/2010/main" val="1374375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F75050-0E15-4C5B-92B0-66D068882F1F}" type="datetimeFigureOut">
              <a:rPr lang="tr-TR" smtClean="0"/>
              <a:pPr/>
              <a:t>27.7.2019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 xmlns:p14="http://schemas.microsoft.com/office/powerpoint/2010/main" val="4161904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F75050-0E15-4C5B-92B0-66D068882F1F}" type="datetimeFigureOut">
              <a:rPr lang="tr-TR" smtClean="0"/>
              <a:pPr/>
              <a:t>27.7.2019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 xmlns:p14="http://schemas.microsoft.com/office/powerpoint/2010/main" val="737117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D9F75050-0E15-4C5B-92B0-66D068882F1F}" type="datetimeFigureOut">
              <a:rPr lang="tr-TR" smtClean="0"/>
              <a:pPr/>
              <a:t>27.7.2019</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 xmlns:p14="http://schemas.microsoft.com/office/powerpoint/2010/main" val="936484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9F75050-0E15-4C5B-92B0-66D068882F1F}" type="datetimeFigureOut">
              <a:rPr lang="tr-TR" smtClean="0"/>
              <a:pPr/>
              <a:t>27.7.2019</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 xmlns:p14="http://schemas.microsoft.com/office/powerpoint/2010/main" val="2270580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D9F75050-0E15-4C5B-92B0-66D068882F1F}" type="datetimeFigureOut">
              <a:rPr lang="tr-TR" smtClean="0"/>
              <a:pPr/>
              <a:t>27.7.2019</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 xmlns:p14="http://schemas.microsoft.com/office/powerpoint/2010/main" val="2055685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F75050-0E15-4C5B-92B0-66D068882F1F}" type="datetimeFigureOut">
              <a:rPr lang="tr-TR" smtClean="0"/>
              <a:pPr/>
              <a:t>27.7.2019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 xmlns:p14="http://schemas.microsoft.com/office/powerpoint/2010/main" val="226971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9F75050-0E15-4C5B-92B0-66D068882F1F}" type="datetimeFigureOut">
              <a:rPr lang="tr-TR" smtClean="0"/>
              <a:pPr/>
              <a:t>27.7.2019</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1DEFA8C-F947-479F-BE07-76B6B3F80BF1}" type="slidenum">
              <a:rPr lang="tr-TR" smtClean="0"/>
              <a:pPr/>
              <a:t>‹#›</a:t>
            </a:fld>
            <a:endParaRPr lang="tr-TR"/>
          </a:p>
        </p:txBody>
      </p:sp>
    </p:spTree>
    <p:extLst>
      <p:ext uri="{BB962C8B-B14F-4D97-AF65-F5344CB8AC3E}">
        <p14:creationId xmlns="" xmlns:p14="http://schemas.microsoft.com/office/powerpoint/2010/main" val="315751857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1 Başlık"/>
          <p:cNvSpPr>
            <a:spLocks noGrp="1"/>
          </p:cNvSpPr>
          <p:nvPr>
            <p:ph type="ctrTitle"/>
          </p:nvPr>
        </p:nvSpPr>
        <p:spPr>
          <a:xfrm>
            <a:off x="6197249" y="2060848"/>
            <a:ext cx="2317870" cy="2520280"/>
          </a:xfrm>
        </p:spPr>
        <p:txBody>
          <a:bodyPr>
            <a:normAutofit fontScale="90000"/>
          </a:bodyPr>
          <a:lstStyle/>
          <a:p>
            <a:pPr algn="ctr">
              <a:lnSpc>
                <a:spcPct val="150000"/>
              </a:lnSpc>
            </a:pPr>
            <a:r>
              <a:rPr lang="tr-TR" sz="2600" dirty="0"/>
              <a:t/>
            </a:r>
            <a:br>
              <a:rPr lang="tr-TR" sz="2600" dirty="0"/>
            </a:br>
            <a:r>
              <a:rPr lang="tr-TR" sz="2600" b="1" dirty="0">
                <a:effectLst>
                  <a:outerShdw blurRad="38100" dist="38100" dir="2700000" algn="tl">
                    <a:srgbClr val="000000">
                      <a:alpha val="43137"/>
                    </a:srgbClr>
                  </a:outerShdw>
                </a:effectLst>
              </a:rPr>
              <a:t>İŞ SAĞLIĞI </a:t>
            </a:r>
            <a:br>
              <a:rPr lang="tr-TR" sz="2600" b="1" dirty="0">
                <a:effectLst>
                  <a:outerShdw blurRad="38100" dist="38100" dir="2700000" algn="tl">
                    <a:srgbClr val="000000">
                      <a:alpha val="43137"/>
                    </a:srgbClr>
                  </a:outerShdw>
                </a:effectLst>
              </a:rPr>
            </a:br>
            <a:r>
              <a:rPr lang="tr-TR" sz="2600" b="1" dirty="0">
                <a:effectLst>
                  <a:outerShdw blurRad="38100" dist="38100" dir="2700000" algn="tl">
                    <a:srgbClr val="000000">
                      <a:alpha val="43137"/>
                    </a:srgbClr>
                  </a:outerShdw>
                </a:effectLst>
              </a:rPr>
              <a:t>VE </a:t>
            </a:r>
            <a:br>
              <a:rPr lang="tr-TR" sz="2600" b="1" dirty="0">
                <a:effectLst>
                  <a:outerShdw blurRad="38100" dist="38100" dir="2700000" algn="tl">
                    <a:srgbClr val="000000">
                      <a:alpha val="43137"/>
                    </a:srgbClr>
                  </a:outerShdw>
                </a:effectLst>
              </a:rPr>
            </a:br>
            <a:r>
              <a:rPr lang="tr-TR" sz="2600" b="1" dirty="0">
                <a:effectLst>
                  <a:outerShdw blurRad="38100" dist="38100" dir="2700000" algn="tl">
                    <a:srgbClr val="000000">
                      <a:alpha val="43137"/>
                    </a:srgbClr>
                  </a:outerShdw>
                </a:effectLst>
              </a:rPr>
              <a:t>GÜVENLİĞİ PROGRAMI</a:t>
            </a:r>
          </a:p>
        </p:txBody>
      </p:sp>
      <p:sp>
        <p:nvSpPr>
          <p:cNvPr id="17" name="Freeform: Shape 12">
            <a:extLst>
              <a:ext uri="{FF2B5EF4-FFF2-40B4-BE49-F238E27FC236}">
                <a16:creationId xmlns="" xmlns:a16="http://schemas.microsoft.com/office/drawing/2014/main" id="{185730E4-A3A6-43E2-8E84-A4D61748BC8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5857465"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KARABÜK ÜNİVERSİTESİ LOGO ile ilgili görsel sonucu">
            <a:extLst>
              <a:ext uri="{FF2B5EF4-FFF2-40B4-BE49-F238E27FC236}">
                <a16:creationId xmlns="" xmlns:a16="http://schemas.microsoft.com/office/drawing/2014/main" id="{3C357424-9894-4E6C-9C82-BF0774A664E3}"/>
              </a:ext>
            </a:extLst>
          </p:cNvPr>
          <p:cNvPicPr>
            <a:picLocks noChangeAspect="1" noChangeArrowheads="1"/>
          </p:cNvPicPr>
          <p:nvPr/>
        </p:nvPicPr>
        <p:blipFill>
          <a:blip r:embed="rId3" cstate="print"/>
          <a:stretch>
            <a:fillRect/>
          </a:stretch>
        </p:blipFill>
        <p:spPr bwMode="auto">
          <a:xfrm>
            <a:off x="375483" y="1448139"/>
            <a:ext cx="2278761" cy="2566482"/>
          </a:xfrm>
          <a:prstGeom prst="rect">
            <a:avLst/>
          </a:prstGeom>
          <a:noFill/>
          <a:effectLst/>
        </p:spPr>
      </p:pic>
      <p:pic>
        <p:nvPicPr>
          <p:cNvPr id="6" name="Picture 5" descr="A group of people posing for the camera&#10;&#10;Description automatically generated">
            <a:extLst>
              <a:ext uri="{FF2B5EF4-FFF2-40B4-BE49-F238E27FC236}">
                <a16:creationId xmlns="" xmlns:a16="http://schemas.microsoft.com/office/drawing/2014/main" id="{FA7BD3AB-2037-42FA-B101-ED531FF648F8}"/>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040032" y="2150909"/>
            <a:ext cx="2467785" cy="1850839"/>
          </a:xfrm>
          <a:prstGeom prst="rect">
            <a:avLst/>
          </a:prstGeom>
          <a:ln>
            <a:noFill/>
          </a:ln>
          <a:effectLst>
            <a:softEdge rad="112500"/>
          </a:effectLst>
        </p:spPr>
      </p:pic>
      <p:sp>
        <p:nvSpPr>
          <p:cNvPr id="18" name="Freeform 31">
            <a:extLst>
              <a:ext uri="{FF2B5EF4-FFF2-40B4-BE49-F238E27FC236}">
                <a16:creationId xmlns="" xmlns:a16="http://schemas.microsoft.com/office/drawing/2014/main" id="{61835C02-009F-45B9-81BA-49BD79D44CB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5597760"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8" name="Picture 7" descr="A group of people posing for the camera&#10;&#10;Description automatically generated">
            <a:extLst>
              <a:ext uri="{FF2B5EF4-FFF2-40B4-BE49-F238E27FC236}">
                <a16:creationId xmlns="" xmlns:a16="http://schemas.microsoft.com/office/drawing/2014/main" id="{39EADCE5-EB0B-4E4D-8668-AA549F778A57}"/>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61531" y="4317264"/>
            <a:ext cx="2467201" cy="1850400"/>
          </a:xfrm>
          <a:prstGeom prst="rect">
            <a:avLst/>
          </a:prstGeom>
          <a:ln>
            <a:noFill/>
          </a:ln>
          <a:effectLst>
            <a:softEdge rad="112500"/>
          </a:effectLst>
        </p:spPr>
      </p:pic>
      <p:pic>
        <p:nvPicPr>
          <p:cNvPr id="5" name="Picture 4" descr="A group of people standing in front of a crowd posing for the camera&#10;&#10;Description automatically generated">
            <a:extLst>
              <a:ext uri="{FF2B5EF4-FFF2-40B4-BE49-F238E27FC236}">
                <a16:creationId xmlns="" xmlns:a16="http://schemas.microsoft.com/office/drawing/2014/main" id="{7CD765C4-BAA7-44AA-9741-7741402A1261}"/>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961226" y="4317264"/>
            <a:ext cx="2467201" cy="1850400"/>
          </a:xfrm>
          <a:prstGeom prst="rect">
            <a:avLst/>
          </a:prstGeom>
          <a:ln>
            <a:noFill/>
          </a:ln>
          <a:effectLst>
            <a:softEdge rad="112500"/>
          </a:effectLst>
        </p:spPr>
      </p:pic>
      <p:sp>
        <p:nvSpPr>
          <p:cNvPr id="7" name="Metin kutusu 6">
            <a:extLst>
              <a:ext uri="{FF2B5EF4-FFF2-40B4-BE49-F238E27FC236}">
                <a16:creationId xmlns="" xmlns:a16="http://schemas.microsoft.com/office/drawing/2014/main" id="{168F7005-4CB5-45F0-8D0F-0A425A7D855A}"/>
              </a:ext>
            </a:extLst>
          </p:cNvPr>
          <p:cNvSpPr txBox="1"/>
          <p:nvPr/>
        </p:nvSpPr>
        <p:spPr>
          <a:xfrm>
            <a:off x="482889" y="189338"/>
            <a:ext cx="4814369" cy="956159"/>
          </a:xfrm>
          <a:prstGeom prst="rect">
            <a:avLst/>
          </a:prstGeom>
          <a:noFill/>
        </p:spPr>
        <p:txBody>
          <a:bodyPr wrap="square" rtlCol="0">
            <a:spAutoFit/>
          </a:bodyPr>
          <a:lstStyle/>
          <a:p>
            <a:pPr algn="ctr">
              <a:lnSpc>
                <a:spcPct val="150000"/>
              </a:lnSpc>
            </a:pPr>
            <a:r>
              <a:rPr lang="tr-TR" sz="2000" b="1" dirty="0">
                <a:solidFill>
                  <a:schemeClr val="accent1"/>
                </a:solidFill>
                <a:effectLst>
                  <a:outerShdw blurRad="38100" dist="38100" dir="2700000" algn="tl">
                    <a:srgbClr val="000000">
                      <a:alpha val="43137"/>
                    </a:srgbClr>
                  </a:outerShdw>
                </a:effectLst>
              </a:rPr>
              <a:t>KARABÜK ÜNİVERSİTESİ</a:t>
            </a:r>
            <a:br>
              <a:rPr lang="tr-TR" sz="2000" b="1" dirty="0">
                <a:solidFill>
                  <a:schemeClr val="accent1"/>
                </a:solidFill>
                <a:effectLst>
                  <a:outerShdw blurRad="38100" dist="38100" dir="2700000" algn="tl">
                    <a:srgbClr val="000000">
                      <a:alpha val="43137"/>
                    </a:srgbClr>
                  </a:outerShdw>
                </a:effectLst>
              </a:rPr>
            </a:br>
            <a:r>
              <a:rPr lang="tr-TR" sz="2000" b="1" dirty="0">
                <a:solidFill>
                  <a:schemeClr val="accent1"/>
                </a:solidFill>
                <a:effectLst>
                  <a:outerShdw blurRad="38100" dist="38100" dir="2700000" algn="tl">
                    <a:srgbClr val="000000">
                      <a:alpha val="43137"/>
                    </a:srgbClr>
                  </a:outerShdw>
                </a:effectLst>
              </a:rPr>
              <a:t>YENİCE MESLEK YÜKSEKOKULU</a:t>
            </a:r>
          </a:p>
        </p:txBody>
      </p:sp>
      <p:sp>
        <p:nvSpPr>
          <p:cNvPr id="9" name="Metin kutusu 8">
            <a:extLst>
              <a:ext uri="{FF2B5EF4-FFF2-40B4-BE49-F238E27FC236}">
                <a16:creationId xmlns="" xmlns:a16="http://schemas.microsoft.com/office/drawing/2014/main" id="{B9A7EB75-4CD8-4474-AC08-7342E822CCF2}"/>
              </a:ext>
            </a:extLst>
          </p:cNvPr>
          <p:cNvSpPr txBox="1"/>
          <p:nvPr/>
        </p:nvSpPr>
        <p:spPr>
          <a:xfrm>
            <a:off x="6037350" y="897224"/>
            <a:ext cx="2782074" cy="923330"/>
          </a:xfrm>
          <a:prstGeom prst="rect">
            <a:avLst/>
          </a:prstGeom>
          <a:noFill/>
        </p:spPr>
        <p:txBody>
          <a:bodyPr wrap="square" rtlCol="0">
            <a:spAutoFit/>
          </a:bodyPr>
          <a:lstStyle/>
          <a:p>
            <a:pPr algn="ctr"/>
            <a:r>
              <a:rPr lang="tr-TR" b="1" dirty="0">
                <a:effectLst>
                  <a:outerShdw blurRad="38100" dist="38100" dir="2700000" algn="tl">
                    <a:srgbClr val="000000">
                      <a:alpha val="43137"/>
                    </a:srgbClr>
                  </a:outerShdw>
                </a:effectLst>
              </a:rPr>
              <a:t>MÜLKİYET KORUMA </a:t>
            </a:r>
          </a:p>
          <a:p>
            <a:pPr algn="ctr"/>
            <a:r>
              <a:rPr lang="tr-TR" b="1" dirty="0">
                <a:effectLst>
                  <a:outerShdw blurRad="38100" dist="38100" dir="2700000" algn="tl">
                    <a:srgbClr val="000000">
                      <a:alpha val="43137"/>
                    </a:srgbClr>
                  </a:outerShdw>
                </a:effectLst>
              </a:rPr>
              <a:t>VE </a:t>
            </a:r>
          </a:p>
          <a:p>
            <a:pPr algn="ctr"/>
            <a:r>
              <a:rPr lang="tr-TR" b="1" dirty="0">
                <a:effectLst>
                  <a:outerShdw blurRad="38100" dist="38100" dir="2700000" algn="tl">
                    <a:srgbClr val="000000">
                      <a:alpha val="43137"/>
                    </a:srgbClr>
                  </a:outerShdw>
                </a:effectLst>
              </a:rPr>
              <a:t>GÜVENLİK BÖLÜMÜ</a:t>
            </a:r>
          </a:p>
        </p:txBody>
      </p:sp>
    </p:spTree>
    <p:extLst>
      <p:ext uri="{BB962C8B-B14F-4D97-AF65-F5344CB8AC3E}">
        <p14:creationId xmlns="" xmlns:p14="http://schemas.microsoft.com/office/powerpoint/2010/main" val="129434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 xmlns:a16="http://schemas.microsoft.com/office/drawing/2014/main" id="{0D9B8FD4-CDEB-4EB4-B4DE-C89E119389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7" name="Freeform 36">
            <a:extLst>
              <a:ext uri="{FF2B5EF4-FFF2-40B4-BE49-F238E27FC236}">
                <a16:creationId xmlns="" xmlns:a16="http://schemas.microsoft.com/office/drawing/2014/main" id="{5A2E3D1D-9E9F-4739-BA14-D4D7FA9FBD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8" name="Freeform: Shape 11">
            <a:extLst>
              <a:ext uri="{FF2B5EF4-FFF2-40B4-BE49-F238E27FC236}">
                <a16:creationId xmlns="" xmlns:a16="http://schemas.microsoft.com/office/drawing/2014/main" id="{1FFB365B-E9DC-4859-B8AB-CB83EEBE4E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3">
            <a:extLst>
              <a:ext uri="{FF2B5EF4-FFF2-40B4-BE49-F238E27FC236}">
                <a16:creationId xmlns="" xmlns:a16="http://schemas.microsoft.com/office/drawing/2014/main" id="{8ADAB9C8-EB37-4914-A699-C716FC8FE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 xmlns:a16="http://schemas.microsoft.com/office/drawing/2014/main" id="{7A47594D-1740-4CCA-977A-A96524467B2F}"/>
              </a:ext>
            </a:extLst>
          </p:cNvPr>
          <p:cNvSpPr>
            <a:spLocks noGrp="1"/>
          </p:cNvSpPr>
          <p:nvPr>
            <p:ph type="title"/>
          </p:nvPr>
        </p:nvSpPr>
        <p:spPr>
          <a:xfrm>
            <a:off x="489857" y="1645920"/>
            <a:ext cx="2642159" cy="4470821"/>
          </a:xfrm>
        </p:spPr>
        <p:txBody>
          <a:bodyPr>
            <a:normAutofit/>
          </a:bodyPr>
          <a:lstStyle/>
          <a:p>
            <a:pPr algn="r"/>
            <a:r>
              <a:rPr lang="tr-TR" sz="3900">
                <a:solidFill>
                  <a:schemeClr val="bg2"/>
                </a:solidFill>
              </a:rPr>
              <a:t>Programa Kabul Şartları</a:t>
            </a:r>
            <a:endParaRPr lang="en-GB" sz="3900">
              <a:solidFill>
                <a:schemeClr val="bg2"/>
              </a:solidFill>
            </a:endParaRPr>
          </a:p>
        </p:txBody>
      </p:sp>
      <p:sp>
        <p:nvSpPr>
          <p:cNvPr id="3" name="Content Placeholder 2">
            <a:extLst>
              <a:ext uri="{FF2B5EF4-FFF2-40B4-BE49-F238E27FC236}">
                <a16:creationId xmlns="" xmlns:a16="http://schemas.microsoft.com/office/drawing/2014/main" id="{F1699636-3409-4109-AE7F-5FE71208C049}"/>
              </a:ext>
            </a:extLst>
          </p:cNvPr>
          <p:cNvSpPr>
            <a:spLocks noGrp="1"/>
          </p:cNvSpPr>
          <p:nvPr>
            <p:ph idx="1"/>
          </p:nvPr>
        </p:nvSpPr>
        <p:spPr>
          <a:xfrm>
            <a:off x="3903081" y="1645920"/>
            <a:ext cx="4702076" cy="4470821"/>
          </a:xfrm>
        </p:spPr>
        <p:txBody>
          <a:bodyPr>
            <a:normAutofit/>
          </a:bodyPr>
          <a:lstStyle/>
          <a:p>
            <a:pPr marL="0" indent="0">
              <a:buNone/>
            </a:pPr>
            <a:r>
              <a:rPr lang="tr-TR" dirty="0"/>
              <a:t>Programa kayıt olmak isteyen öğrencilerin aşağıdaki yönergeleri izlemesi yeterlidir.</a:t>
            </a:r>
          </a:p>
          <a:p>
            <a:pPr marL="452628" indent="-342900">
              <a:buFont typeface="Wingdings" panose="05000000000000000000" pitchFamily="2" charset="2"/>
              <a:buChar char="v"/>
            </a:pPr>
            <a:endParaRPr lang="tr-TR" dirty="0"/>
          </a:p>
          <a:p>
            <a:pPr lvl="1">
              <a:buFont typeface="Wingdings" panose="05000000000000000000" pitchFamily="2" charset="2"/>
              <a:buChar char="v"/>
            </a:pPr>
            <a:r>
              <a:rPr lang="tr-TR" dirty="0"/>
              <a:t>ÖSYM’nin düzenlediği </a:t>
            </a:r>
            <a:r>
              <a:rPr lang="tr-TR" dirty="0" err="1"/>
              <a:t>YKS’den</a:t>
            </a:r>
            <a:r>
              <a:rPr lang="tr-TR" dirty="0"/>
              <a:t> gerekli taban puanı almak.</a:t>
            </a:r>
          </a:p>
          <a:p>
            <a:pPr lvl="1">
              <a:buFont typeface="Wingdings" panose="05000000000000000000" pitchFamily="2" charset="2"/>
              <a:buChar char="v"/>
            </a:pPr>
            <a:r>
              <a:rPr lang="tr-TR" dirty="0"/>
              <a:t>Tercih döneminde, Yenice MYO, İSG bölümünü tercih etmek.</a:t>
            </a:r>
          </a:p>
          <a:p>
            <a:pPr lvl="1">
              <a:buFont typeface="Wingdings" panose="05000000000000000000" pitchFamily="2" charset="2"/>
              <a:buChar char="v"/>
            </a:pPr>
            <a:r>
              <a:rPr lang="tr-TR" dirty="0"/>
              <a:t>Belirlenen kayıt tarihleri arasında kayıt işlemlerini yapmak.</a:t>
            </a:r>
            <a:endParaRPr lang="en-GB" dirty="0"/>
          </a:p>
        </p:txBody>
      </p:sp>
    </p:spTree>
    <p:extLst>
      <p:ext uri="{BB962C8B-B14F-4D97-AF65-F5344CB8AC3E}">
        <p14:creationId xmlns="" xmlns:p14="http://schemas.microsoft.com/office/powerpoint/2010/main" val="1141152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052BEFF1-896C-45B1-B02C-96A6A1BC389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 xmlns:a16="http://schemas.microsoft.com/office/drawing/2014/main" id="{BB237A14-61B1-4C00-A670-5D8D68A8668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 xmlns:a16="http://schemas.microsoft.com/office/drawing/2014/main" id="{8598F259-6F54-47A3-8D13-1603D786A3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0BA768A8-4FED-4ED8-9E46-6BE72188EC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 xmlns:a16="http://schemas.microsoft.com/office/drawing/2014/main" id="{D6FB6A23-626A-48EB-A600-0DB8BB0C4F56}"/>
              </a:ext>
            </a:extLst>
          </p:cNvPr>
          <p:cNvSpPr>
            <a:spLocks noGrp="1"/>
          </p:cNvSpPr>
          <p:nvPr>
            <p:ph type="title"/>
          </p:nvPr>
        </p:nvSpPr>
        <p:spPr>
          <a:xfrm>
            <a:off x="489857" y="332656"/>
            <a:ext cx="2642159" cy="5784085"/>
          </a:xfrm>
        </p:spPr>
        <p:txBody>
          <a:bodyPr>
            <a:normAutofit/>
          </a:bodyPr>
          <a:lstStyle/>
          <a:p>
            <a:pPr algn="r"/>
            <a:r>
              <a:rPr lang="en-GB" sz="2900" dirty="0" err="1">
                <a:solidFill>
                  <a:srgbClr val="FFFFFF"/>
                </a:solidFill>
              </a:rPr>
              <a:t>Programdan</a:t>
            </a:r>
            <a:r>
              <a:rPr lang="en-GB" sz="2900" dirty="0">
                <a:solidFill>
                  <a:srgbClr val="FFFFFF"/>
                </a:solidFill>
              </a:rPr>
              <a:t> </a:t>
            </a:r>
            <a:r>
              <a:rPr lang="en-GB" sz="2900" dirty="0" err="1">
                <a:solidFill>
                  <a:srgbClr val="FFFFFF"/>
                </a:solidFill>
              </a:rPr>
              <a:t>Mezun</a:t>
            </a:r>
            <a:r>
              <a:rPr lang="en-GB" sz="2900" dirty="0">
                <a:solidFill>
                  <a:srgbClr val="FFFFFF"/>
                </a:solidFill>
              </a:rPr>
              <a:t> </a:t>
            </a:r>
            <a:r>
              <a:rPr lang="en-GB" sz="2900" dirty="0" err="1">
                <a:solidFill>
                  <a:srgbClr val="FFFFFF"/>
                </a:solidFill>
              </a:rPr>
              <a:t>Olacak</a:t>
            </a:r>
            <a:r>
              <a:rPr lang="en-GB" sz="2900" dirty="0">
                <a:solidFill>
                  <a:srgbClr val="FFFFFF"/>
                </a:solidFill>
              </a:rPr>
              <a:t> </a:t>
            </a:r>
            <a:r>
              <a:rPr lang="en-GB" sz="2900" dirty="0" err="1">
                <a:solidFill>
                  <a:srgbClr val="FFFFFF"/>
                </a:solidFill>
              </a:rPr>
              <a:t>Öğrencilerin</a:t>
            </a:r>
            <a:r>
              <a:rPr lang="en-GB" sz="2900" dirty="0">
                <a:solidFill>
                  <a:srgbClr val="FFFFFF"/>
                </a:solidFill>
              </a:rPr>
              <a:t> </a:t>
            </a:r>
            <a:r>
              <a:rPr lang="en-GB" sz="2900" dirty="0" err="1">
                <a:solidFill>
                  <a:srgbClr val="FFFFFF"/>
                </a:solidFill>
              </a:rPr>
              <a:t>İstihdamları</a:t>
            </a:r>
            <a:r>
              <a:rPr lang="en-GB" sz="2900" dirty="0">
                <a:solidFill>
                  <a:srgbClr val="FFFFFF"/>
                </a:solidFill>
              </a:rPr>
              <a:t>:</a:t>
            </a:r>
          </a:p>
        </p:txBody>
      </p:sp>
      <p:sp>
        <p:nvSpPr>
          <p:cNvPr id="3" name="Content Placeholder 2">
            <a:extLst>
              <a:ext uri="{FF2B5EF4-FFF2-40B4-BE49-F238E27FC236}">
                <a16:creationId xmlns="" xmlns:a16="http://schemas.microsoft.com/office/drawing/2014/main" id="{5BA11913-6DDC-432B-A053-76A6FD5B9BC3}"/>
              </a:ext>
            </a:extLst>
          </p:cNvPr>
          <p:cNvSpPr>
            <a:spLocks noGrp="1"/>
          </p:cNvSpPr>
          <p:nvPr>
            <p:ph idx="1"/>
          </p:nvPr>
        </p:nvSpPr>
        <p:spPr>
          <a:xfrm>
            <a:off x="3743184" y="980728"/>
            <a:ext cx="5149295" cy="5136013"/>
          </a:xfrm>
        </p:spPr>
        <p:txBody>
          <a:bodyPr>
            <a:noAutofit/>
          </a:bodyPr>
          <a:lstStyle/>
          <a:p>
            <a:pPr marL="109728" indent="0">
              <a:lnSpc>
                <a:spcPct val="170000"/>
              </a:lnSpc>
              <a:buClr>
                <a:schemeClr val="tx1"/>
              </a:buClr>
              <a:buSzPct val="90000"/>
              <a:buNone/>
            </a:pPr>
            <a:r>
              <a:rPr lang="tr-TR" sz="1600" b="1" dirty="0">
                <a:latin typeface="Century" panose="02040604050505020304" pitchFamily="18" charset="0"/>
              </a:rPr>
              <a:t>Programımızdan mezun olan öğrenciler;</a:t>
            </a:r>
          </a:p>
          <a:p>
            <a:pPr lvl="1">
              <a:lnSpc>
                <a:spcPct val="170000"/>
              </a:lnSpc>
              <a:buClr>
                <a:schemeClr val="tx1"/>
              </a:buClr>
              <a:buSzPct val="90000"/>
              <a:buFont typeface="Wingdings" panose="05000000000000000000" pitchFamily="2" charset="2"/>
              <a:buChar char="v"/>
            </a:pPr>
            <a:r>
              <a:rPr lang="en-GB" sz="1600" b="1" dirty="0" err="1">
                <a:latin typeface="Century" panose="02040604050505020304" pitchFamily="18" charset="0"/>
              </a:rPr>
              <a:t>İşyerlerinde</a:t>
            </a:r>
            <a:r>
              <a:rPr lang="en-GB" sz="1600" b="1" dirty="0">
                <a:latin typeface="Century" panose="02040604050505020304" pitchFamily="18" charset="0"/>
              </a:rPr>
              <a:t> </a:t>
            </a:r>
            <a:r>
              <a:rPr lang="en-GB" sz="1600" b="1" dirty="0" err="1">
                <a:latin typeface="Century" panose="02040604050505020304" pitchFamily="18" charset="0"/>
              </a:rPr>
              <a:t>risklerin</a:t>
            </a:r>
            <a:r>
              <a:rPr lang="en-GB" sz="1600" b="1" dirty="0">
                <a:latin typeface="Century" panose="02040604050505020304" pitchFamily="18" charset="0"/>
              </a:rPr>
              <a:t> minimize </a:t>
            </a:r>
            <a:r>
              <a:rPr lang="en-GB" sz="1600" b="1" dirty="0" err="1">
                <a:latin typeface="Century" panose="02040604050505020304" pitchFamily="18" charset="0"/>
              </a:rPr>
              <a:t>edilmesi</a:t>
            </a:r>
            <a:r>
              <a:rPr lang="en-GB" sz="1600" b="1" dirty="0">
                <a:latin typeface="Century" panose="02040604050505020304" pitchFamily="18" charset="0"/>
              </a:rPr>
              <a:t>,</a:t>
            </a:r>
            <a:endParaRPr lang="tr-TR" sz="1600" b="1" dirty="0">
              <a:latin typeface="Century" panose="02040604050505020304" pitchFamily="18" charset="0"/>
            </a:endParaRPr>
          </a:p>
          <a:p>
            <a:pPr lvl="1">
              <a:lnSpc>
                <a:spcPct val="170000"/>
              </a:lnSpc>
              <a:buClr>
                <a:schemeClr val="tx1"/>
              </a:buClr>
              <a:buSzPct val="90000"/>
              <a:buFont typeface="Wingdings" panose="05000000000000000000" pitchFamily="2" charset="2"/>
              <a:buChar char="v"/>
            </a:pPr>
            <a:r>
              <a:rPr lang="en-GB" sz="1600" b="1" dirty="0" err="1">
                <a:latin typeface="Century" panose="02040604050505020304" pitchFamily="18" charset="0"/>
              </a:rPr>
              <a:t>Sağlıklı</a:t>
            </a:r>
            <a:r>
              <a:rPr lang="en-GB" sz="1600" b="1" dirty="0">
                <a:latin typeface="Century" panose="02040604050505020304" pitchFamily="18" charset="0"/>
              </a:rPr>
              <a:t> </a:t>
            </a:r>
            <a:r>
              <a:rPr lang="en-GB" sz="1600" b="1" dirty="0" err="1">
                <a:latin typeface="Century" panose="02040604050505020304" pitchFamily="18" charset="0"/>
              </a:rPr>
              <a:t>ve</a:t>
            </a:r>
            <a:r>
              <a:rPr lang="en-GB" sz="1600" b="1" dirty="0">
                <a:latin typeface="Century" panose="02040604050505020304" pitchFamily="18" charset="0"/>
              </a:rPr>
              <a:t> </a:t>
            </a:r>
            <a:r>
              <a:rPr lang="en-GB" sz="1600" b="1" dirty="0" err="1">
                <a:latin typeface="Century" panose="02040604050505020304" pitchFamily="18" charset="0"/>
              </a:rPr>
              <a:t>güvenli</a:t>
            </a:r>
            <a:r>
              <a:rPr lang="en-GB" sz="1600" b="1" dirty="0">
                <a:latin typeface="Century" panose="02040604050505020304" pitchFamily="18" charset="0"/>
              </a:rPr>
              <a:t> </a:t>
            </a:r>
            <a:r>
              <a:rPr lang="en-GB" sz="1600" b="1" dirty="0" err="1">
                <a:latin typeface="Century" panose="02040604050505020304" pitchFamily="18" charset="0"/>
              </a:rPr>
              <a:t>bir</a:t>
            </a:r>
            <a:r>
              <a:rPr lang="en-GB" sz="1600" b="1" dirty="0">
                <a:latin typeface="Century" panose="02040604050505020304" pitchFamily="18" charset="0"/>
              </a:rPr>
              <a:t> </a:t>
            </a:r>
            <a:r>
              <a:rPr lang="en-GB" sz="1600" b="1" dirty="0" err="1">
                <a:latin typeface="Century" panose="02040604050505020304" pitchFamily="18" charset="0"/>
              </a:rPr>
              <a:t>ortam</a:t>
            </a:r>
            <a:r>
              <a:rPr lang="en-GB" sz="1600" b="1" dirty="0">
                <a:latin typeface="Century" panose="02040604050505020304" pitchFamily="18" charset="0"/>
              </a:rPr>
              <a:t> </a:t>
            </a:r>
            <a:r>
              <a:rPr lang="en-GB" sz="1600" b="1" dirty="0" err="1">
                <a:latin typeface="Century" panose="02040604050505020304" pitchFamily="18" charset="0"/>
              </a:rPr>
              <a:t>yaratılması</a:t>
            </a:r>
            <a:r>
              <a:rPr lang="en-GB" sz="1600" b="1" dirty="0">
                <a:latin typeface="Century" panose="02040604050505020304" pitchFamily="18" charset="0"/>
              </a:rPr>
              <a:t>,</a:t>
            </a:r>
            <a:endParaRPr lang="tr-TR" sz="1600" b="1" dirty="0">
              <a:latin typeface="Century" panose="02040604050505020304" pitchFamily="18" charset="0"/>
            </a:endParaRPr>
          </a:p>
          <a:p>
            <a:pPr lvl="1">
              <a:lnSpc>
                <a:spcPct val="170000"/>
              </a:lnSpc>
              <a:buClr>
                <a:schemeClr val="tx1"/>
              </a:buClr>
              <a:buSzPct val="90000"/>
              <a:buFont typeface="Wingdings" panose="05000000000000000000" pitchFamily="2" charset="2"/>
              <a:buChar char="v"/>
            </a:pPr>
            <a:r>
              <a:rPr lang="en-GB" sz="1600" b="1" dirty="0" err="1">
                <a:latin typeface="Century" panose="02040604050505020304" pitchFamily="18" charset="0"/>
              </a:rPr>
              <a:t>Tehlikelerin</a:t>
            </a:r>
            <a:r>
              <a:rPr lang="en-GB" sz="1600" b="1" dirty="0">
                <a:latin typeface="Century" panose="02040604050505020304" pitchFamily="18" charset="0"/>
              </a:rPr>
              <a:t>, </a:t>
            </a:r>
            <a:r>
              <a:rPr lang="en-GB" sz="1600" b="1" dirty="0" err="1">
                <a:latin typeface="Century" panose="02040604050505020304" pitchFamily="18" charset="0"/>
              </a:rPr>
              <a:t>kaynağında</a:t>
            </a:r>
            <a:r>
              <a:rPr lang="en-GB" sz="1600" b="1" dirty="0">
                <a:latin typeface="Century" panose="02040604050505020304" pitchFamily="18" charset="0"/>
              </a:rPr>
              <a:t> yok </a:t>
            </a:r>
            <a:r>
              <a:rPr lang="en-GB" sz="1600" b="1" dirty="0" err="1">
                <a:latin typeface="Century" panose="02040604050505020304" pitchFamily="18" charset="0"/>
              </a:rPr>
              <a:t>edilmesi</a:t>
            </a:r>
            <a:r>
              <a:rPr lang="en-GB" sz="1600" b="1" dirty="0">
                <a:latin typeface="Century" panose="02040604050505020304" pitchFamily="18" charset="0"/>
              </a:rPr>
              <a:t>,    </a:t>
            </a:r>
            <a:endParaRPr lang="tr-TR" sz="1600" b="1" dirty="0">
              <a:latin typeface="Century" panose="02040604050505020304" pitchFamily="18" charset="0"/>
            </a:endParaRPr>
          </a:p>
          <a:p>
            <a:pPr lvl="1">
              <a:lnSpc>
                <a:spcPct val="170000"/>
              </a:lnSpc>
              <a:buClr>
                <a:schemeClr val="tx1"/>
              </a:buClr>
              <a:buSzPct val="90000"/>
              <a:buFont typeface="Wingdings" panose="05000000000000000000" pitchFamily="2" charset="2"/>
              <a:buChar char="v"/>
            </a:pPr>
            <a:r>
              <a:rPr lang="en-GB" sz="1600" b="1" dirty="0" err="1">
                <a:latin typeface="Century" panose="02040604050505020304" pitchFamily="18" charset="0"/>
              </a:rPr>
              <a:t>Çalışan</a:t>
            </a:r>
            <a:r>
              <a:rPr lang="en-GB" sz="1600" b="1" dirty="0">
                <a:latin typeface="Century" panose="02040604050505020304" pitchFamily="18" charset="0"/>
              </a:rPr>
              <a:t> </a:t>
            </a:r>
            <a:r>
              <a:rPr lang="en-GB" sz="1600" b="1" dirty="0" err="1">
                <a:latin typeface="Century" panose="02040604050505020304" pitchFamily="18" charset="0"/>
              </a:rPr>
              <a:t>insanın</a:t>
            </a:r>
            <a:r>
              <a:rPr lang="en-GB" sz="1600" b="1" dirty="0">
                <a:latin typeface="Century" panose="02040604050505020304" pitchFamily="18" charset="0"/>
              </a:rPr>
              <a:t> </a:t>
            </a:r>
            <a:r>
              <a:rPr lang="en-GB" sz="1600" b="1" dirty="0" err="1">
                <a:latin typeface="Century" panose="02040604050505020304" pitchFamily="18" charset="0"/>
              </a:rPr>
              <a:t>bu</a:t>
            </a:r>
            <a:r>
              <a:rPr lang="en-GB" sz="1600" b="1" dirty="0">
                <a:latin typeface="Century" panose="02040604050505020304" pitchFamily="18" charset="0"/>
              </a:rPr>
              <a:t> </a:t>
            </a:r>
            <a:r>
              <a:rPr lang="en-GB" sz="1600" b="1" dirty="0" err="1">
                <a:latin typeface="Century" panose="02040604050505020304" pitchFamily="18" charset="0"/>
              </a:rPr>
              <a:t>ortamda</a:t>
            </a:r>
            <a:r>
              <a:rPr lang="en-GB" sz="1600" b="1" dirty="0">
                <a:latin typeface="Century" panose="02040604050505020304" pitchFamily="18" charset="0"/>
              </a:rPr>
              <a:t> </a:t>
            </a:r>
            <a:r>
              <a:rPr lang="en-GB" sz="1600" b="1" dirty="0" err="1">
                <a:latin typeface="Century" panose="02040604050505020304" pitchFamily="18" charset="0"/>
              </a:rPr>
              <a:t>tüm</a:t>
            </a:r>
            <a:r>
              <a:rPr lang="en-GB" sz="1600" b="1" dirty="0">
                <a:latin typeface="Century" panose="02040604050505020304" pitchFamily="18" charset="0"/>
              </a:rPr>
              <a:t> </a:t>
            </a:r>
            <a:r>
              <a:rPr lang="en-GB" sz="1600" b="1" dirty="0" err="1">
                <a:latin typeface="Century" panose="02040604050505020304" pitchFamily="18" charset="0"/>
              </a:rPr>
              <a:t>dikkatini</a:t>
            </a:r>
            <a:r>
              <a:rPr lang="en-GB" sz="1600" b="1" dirty="0">
                <a:latin typeface="Century" panose="02040604050505020304" pitchFamily="18" charset="0"/>
              </a:rPr>
              <a:t> </a:t>
            </a:r>
            <a:r>
              <a:rPr lang="en-GB" sz="1600" b="1" dirty="0" err="1">
                <a:latin typeface="Century" panose="02040604050505020304" pitchFamily="18" charset="0"/>
              </a:rPr>
              <a:t>işine</a:t>
            </a:r>
            <a:r>
              <a:rPr lang="en-GB" sz="1600" b="1" dirty="0">
                <a:latin typeface="Century" panose="02040604050505020304" pitchFamily="18" charset="0"/>
              </a:rPr>
              <a:t> </a:t>
            </a:r>
            <a:r>
              <a:rPr lang="en-GB" sz="1600" b="1" dirty="0" err="1">
                <a:latin typeface="Century" panose="02040604050505020304" pitchFamily="18" charset="0"/>
              </a:rPr>
              <a:t>vererek</a:t>
            </a:r>
            <a:r>
              <a:rPr lang="en-GB" sz="1600" b="1" dirty="0">
                <a:latin typeface="Century" panose="02040604050505020304" pitchFamily="18" charset="0"/>
              </a:rPr>
              <a:t> </a:t>
            </a:r>
            <a:r>
              <a:rPr lang="en-GB" sz="1600" b="1" dirty="0" err="1">
                <a:latin typeface="Century" panose="02040604050505020304" pitchFamily="18" charset="0"/>
              </a:rPr>
              <a:t>kaliteli</a:t>
            </a:r>
            <a:r>
              <a:rPr lang="en-GB" sz="1600" b="1" dirty="0">
                <a:latin typeface="Century" panose="02040604050505020304" pitchFamily="18" charset="0"/>
              </a:rPr>
              <a:t> </a:t>
            </a:r>
            <a:r>
              <a:rPr lang="en-GB" sz="1600" b="1" dirty="0" err="1">
                <a:latin typeface="Century" panose="02040604050505020304" pitchFamily="18" charset="0"/>
              </a:rPr>
              <a:t>hizmet</a:t>
            </a:r>
            <a:r>
              <a:rPr lang="en-GB" sz="1600" b="1" dirty="0">
                <a:latin typeface="Century" panose="02040604050505020304" pitchFamily="18" charset="0"/>
              </a:rPr>
              <a:t> </a:t>
            </a:r>
            <a:r>
              <a:rPr lang="en-GB" sz="1600" b="1" dirty="0" err="1">
                <a:latin typeface="Century" panose="02040604050505020304" pitchFamily="18" charset="0"/>
              </a:rPr>
              <a:t>üretilmesi</a:t>
            </a:r>
            <a:r>
              <a:rPr lang="en-GB" sz="1600" b="1" dirty="0">
                <a:latin typeface="Century" panose="02040604050505020304" pitchFamily="18" charset="0"/>
              </a:rPr>
              <a:t>,    </a:t>
            </a:r>
            <a:endParaRPr lang="tr-TR" sz="1600" b="1" dirty="0">
              <a:latin typeface="Century" panose="02040604050505020304" pitchFamily="18" charset="0"/>
            </a:endParaRPr>
          </a:p>
          <a:p>
            <a:pPr lvl="1">
              <a:lnSpc>
                <a:spcPct val="170000"/>
              </a:lnSpc>
              <a:buClr>
                <a:schemeClr val="tx1"/>
              </a:buClr>
              <a:buSzPct val="90000"/>
              <a:buFont typeface="Wingdings" panose="05000000000000000000" pitchFamily="2" charset="2"/>
              <a:buChar char="v"/>
            </a:pPr>
            <a:r>
              <a:rPr lang="en-GB" sz="1600" b="1" dirty="0" err="1">
                <a:latin typeface="Century" panose="02040604050505020304" pitchFamily="18" charset="0"/>
              </a:rPr>
              <a:t>Herhangi</a:t>
            </a:r>
            <a:r>
              <a:rPr lang="en-GB" sz="1600" b="1" dirty="0">
                <a:latin typeface="Century" panose="02040604050505020304" pitchFamily="18" charset="0"/>
              </a:rPr>
              <a:t> </a:t>
            </a:r>
            <a:r>
              <a:rPr lang="en-GB" sz="1600" b="1" dirty="0" err="1">
                <a:latin typeface="Century" panose="02040604050505020304" pitchFamily="18" charset="0"/>
              </a:rPr>
              <a:t>bir</a:t>
            </a:r>
            <a:r>
              <a:rPr lang="en-GB" sz="1600" b="1" dirty="0">
                <a:latin typeface="Century" panose="02040604050505020304" pitchFamily="18" charset="0"/>
              </a:rPr>
              <a:t> </a:t>
            </a:r>
            <a:r>
              <a:rPr lang="en-GB" sz="1600" b="1" dirty="0" err="1">
                <a:latin typeface="Century" panose="02040604050505020304" pitchFamily="18" charset="0"/>
              </a:rPr>
              <a:t>kaza</a:t>
            </a:r>
            <a:r>
              <a:rPr lang="en-GB" sz="1600" b="1" dirty="0">
                <a:latin typeface="Century" panose="02040604050505020304" pitchFamily="18" charset="0"/>
              </a:rPr>
              <a:t> </a:t>
            </a:r>
            <a:r>
              <a:rPr lang="en-GB" sz="1600" b="1" dirty="0" err="1">
                <a:latin typeface="Century" panose="02040604050505020304" pitchFamily="18" charset="0"/>
              </a:rPr>
              <a:t>sonucu</a:t>
            </a:r>
            <a:r>
              <a:rPr lang="en-GB" sz="1600" b="1" dirty="0">
                <a:latin typeface="Century" panose="02040604050505020304" pitchFamily="18" charset="0"/>
              </a:rPr>
              <a:t> </a:t>
            </a:r>
            <a:r>
              <a:rPr lang="en-GB" sz="1600" b="1" dirty="0" err="1">
                <a:latin typeface="Century" panose="02040604050505020304" pitchFamily="18" charset="0"/>
              </a:rPr>
              <a:t>yasal</a:t>
            </a:r>
            <a:r>
              <a:rPr lang="en-GB" sz="1600" b="1" dirty="0">
                <a:latin typeface="Century" panose="02040604050505020304" pitchFamily="18" charset="0"/>
              </a:rPr>
              <a:t>, </a:t>
            </a:r>
            <a:r>
              <a:rPr lang="en-GB" sz="1600" b="1" dirty="0" err="1">
                <a:latin typeface="Century" panose="02040604050505020304" pitchFamily="18" charset="0"/>
              </a:rPr>
              <a:t>vicdani</a:t>
            </a:r>
            <a:r>
              <a:rPr lang="en-GB" sz="1600" b="1" dirty="0">
                <a:latin typeface="Century" panose="02040604050505020304" pitchFamily="18" charset="0"/>
              </a:rPr>
              <a:t> </a:t>
            </a:r>
            <a:r>
              <a:rPr lang="en-GB" sz="1600" b="1" dirty="0" err="1">
                <a:latin typeface="Century" panose="02040604050505020304" pitchFamily="18" charset="0"/>
              </a:rPr>
              <a:t>ve</a:t>
            </a:r>
            <a:r>
              <a:rPr lang="en-GB" sz="1600" b="1" dirty="0">
                <a:latin typeface="Century" panose="02040604050505020304" pitchFamily="18" charset="0"/>
              </a:rPr>
              <a:t> </a:t>
            </a:r>
            <a:r>
              <a:rPr lang="en-GB" sz="1600" b="1" dirty="0" err="1">
                <a:latin typeface="Century" panose="02040604050505020304" pitchFamily="18" charset="0"/>
              </a:rPr>
              <a:t>mali</a:t>
            </a:r>
            <a:r>
              <a:rPr lang="en-GB" sz="1600" b="1" dirty="0">
                <a:latin typeface="Century" panose="02040604050505020304" pitchFamily="18" charset="0"/>
              </a:rPr>
              <a:t> </a:t>
            </a:r>
            <a:r>
              <a:rPr lang="en-GB" sz="1600" b="1" dirty="0" err="1">
                <a:latin typeface="Century" panose="02040604050505020304" pitchFamily="18" charset="0"/>
              </a:rPr>
              <a:t>sorumlulukların</a:t>
            </a:r>
            <a:r>
              <a:rPr lang="en-GB" sz="1600" b="1" dirty="0">
                <a:latin typeface="Century" panose="02040604050505020304" pitchFamily="18" charset="0"/>
              </a:rPr>
              <a:t> </a:t>
            </a:r>
            <a:r>
              <a:rPr lang="en-GB" sz="1600" b="1" dirty="0" err="1">
                <a:latin typeface="Century" panose="02040604050505020304" pitchFamily="18" charset="0"/>
              </a:rPr>
              <a:t>en</a:t>
            </a:r>
            <a:r>
              <a:rPr lang="en-GB" sz="1600" b="1" dirty="0">
                <a:latin typeface="Century" panose="02040604050505020304" pitchFamily="18" charset="0"/>
              </a:rPr>
              <a:t> </a:t>
            </a:r>
            <a:r>
              <a:rPr lang="en-GB" sz="1600" b="1" dirty="0" err="1">
                <a:latin typeface="Century" panose="02040604050505020304" pitchFamily="18" charset="0"/>
              </a:rPr>
              <a:t>aza</a:t>
            </a:r>
            <a:r>
              <a:rPr lang="en-GB" sz="1600" b="1" dirty="0">
                <a:latin typeface="Century" panose="02040604050505020304" pitchFamily="18" charset="0"/>
              </a:rPr>
              <a:t> </a:t>
            </a:r>
            <a:r>
              <a:rPr lang="en-GB" sz="1600" b="1" dirty="0" err="1">
                <a:latin typeface="Century" panose="02040604050505020304" pitchFamily="18" charset="0"/>
              </a:rPr>
              <a:t>düşürülmesi</a:t>
            </a:r>
            <a:r>
              <a:rPr lang="tr-TR" sz="1600" b="1" dirty="0">
                <a:latin typeface="Century" panose="02040604050505020304" pitchFamily="18" charset="0"/>
              </a:rPr>
              <a:t>,</a:t>
            </a:r>
          </a:p>
          <a:p>
            <a:pPr marL="109728" indent="0">
              <a:lnSpc>
                <a:spcPct val="170000"/>
              </a:lnSpc>
              <a:buClr>
                <a:schemeClr val="tx1"/>
              </a:buClr>
              <a:buSzPct val="90000"/>
              <a:buNone/>
            </a:pPr>
            <a:r>
              <a:rPr lang="tr-TR" sz="1600" b="1" dirty="0">
                <a:latin typeface="Century" panose="02040604050505020304" pitchFamily="18" charset="0"/>
              </a:rPr>
              <a:t>gibi alanlarda iş sağlığı ve güvenliği teknikeri unvanı ile görev üstlenebileceklerdir</a:t>
            </a:r>
            <a:r>
              <a:rPr lang="tr-TR" sz="1600" dirty="0">
                <a:latin typeface="Century" panose="02040604050505020304" pitchFamily="18" charset="0"/>
              </a:rPr>
              <a:t>.</a:t>
            </a:r>
            <a:endParaRPr lang="en-GB" sz="1600" dirty="0">
              <a:latin typeface="Century" panose="02040604050505020304" pitchFamily="18" charset="0"/>
            </a:endParaRPr>
          </a:p>
        </p:txBody>
      </p:sp>
    </p:spTree>
    <p:extLst>
      <p:ext uri="{BB962C8B-B14F-4D97-AF65-F5344CB8AC3E}">
        <p14:creationId xmlns="" xmlns:p14="http://schemas.microsoft.com/office/powerpoint/2010/main" val="2297944286"/>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0D9B8FD4-CDEB-4EB4-B4DE-C89E119389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 xmlns:a16="http://schemas.microsoft.com/office/drawing/2014/main" id="{5A2E3D1D-9E9F-4739-BA14-D4D7FA9FBD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2" name="Freeform: Shape 11">
            <a:extLst>
              <a:ext uri="{FF2B5EF4-FFF2-40B4-BE49-F238E27FC236}">
                <a16:creationId xmlns="" xmlns:a16="http://schemas.microsoft.com/office/drawing/2014/main" id="{1FFB365B-E9DC-4859-B8AB-CB83EEBE4E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8ADAB9C8-EB37-4914-A699-C716FC8FE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1 Başlık"/>
          <p:cNvSpPr>
            <a:spLocks noGrp="1"/>
          </p:cNvSpPr>
          <p:nvPr>
            <p:ph type="title"/>
          </p:nvPr>
        </p:nvSpPr>
        <p:spPr>
          <a:xfrm>
            <a:off x="489857" y="1645920"/>
            <a:ext cx="2642159" cy="4470821"/>
          </a:xfrm>
        </p:spPr>
        <p:txBody>
          <a:bodyPr>
            <a:normAutofit/>
          </a:bodyPr>
          <a:lstStyle/>
          <a:p>
            <a:pPr algn="r"/>
            <a:r>
              <a:rPr lang="en-GB" sz="3600" b="1">
                <a:solidFill>
                  <a:schemeClr val="bg2"/>
                </a:solidFill>
              </a:rPr>
              <a:t>Akademik İlerleme Olanakları</a:t>
            </a:r>
            <a:endParaRPr lang="tr-TR" sz="3600">
              <a:solidFill>
                <a:schemeClr val="bg2"/>
              </a:solidFill>
            </a:endParaRPr>
          </a:p>
        </p:txBody>
      </p:sp>
      <p:sp>
        <p:nvSpPr>
          <p:cNvPr id="3" name="2 İçerik Yer Tutucusu"/>
          <p:cNvSpPr>
            <a:spLocks noGrp="1"/>
          </p:cNvSpPr>
          <p:nvPr>
            <p:ph idx="1"/>
          </p:nvPr>
        </p:nvSpPr>
        <p:spPr>
          <a:xfrm>
            <a:off x="3903081" y="1645920"/>
            <a:ext cx="4702076" cy="4470821"/>
          </a:xfrm>
        </p:spPr>
        <p:txBody>
          <a:bodyPr>
            <a:normAutofit/>
          </a:bodyPr>
          <a:lstStyle/>
          <a:p>
            <a:pPr marL="109728" indent="0">
              <a:buNone/>
            </a:pPr>
            <a:r>
              <a:rPr lang="tr-TR" dirty="0">
                <a:latin typeface="Times New Roman" pitchFamily="18" charset="0"/>
                <a:cs typeface="Times New Roman" pitchFamily="18" charset="0"/>
              </a:rPr>
              <a:t>Mezunlar ayrıca Meslek Yüksekokulları ve Açık Öğretim Ön Lisans Mezunlarının Lisans Öğrenimine Devamları Hakkında Yönetmelik hükümlerinden yararlanarak alanlarında kontenjan açıldığı takdirde Dikey Geçiş Sınavı (DGS) ile lisans programlarına kayıt hakkı kazanabilmektedir.</a:t>
            </a:r>
            <a:endParaRPr lang="tr-TR">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052BEFF1-896C-45B1-B02C-96A6A1BC389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 xmlns:a16="http://schemas.microsoft.com/office/drawing/2014/main" id="{BB237A14-61B1-4C00-A670-5D8D68A8668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 xmlns:a16="http://schemas.microsoft.com/office/drawing/2014/main" id="{8598F259-6F54-47A3-8D13-1603D786A3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0BA768A8-4FED-4ED8-9E46-6BE72188EC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 xmlns:a16="http://schemas.microsoft.com/office/drawing/2014/main" id="{FB8EF6A9-44D1-462D-86DD-07C3CCCD943C}"/>
              </a:ext>
            </a:extLst>
          </p:cNvPr>
          <p:cNvSpPr>
            <a:spLocks noGrp="1"/>
          </p:cNvSpPr>
          <p:nvPr>
            <p:ph type="title"/>
          </p:nvPr>
        </p:nvSpPr>
        <p:spPr>
          <a:xfrm>
            <a:off x="489857" y="1645920"/>
            <a:ext cx="2642159" cy="4470821"/>
          </a:xfrm>
        </p:spPr>
        <p:txBody>
          <a:bodyPr>
            <a:normAutofit/>
          </a:bodyPr>
          <a:lstStyle/>
          <a:p>
            <a:pPr algn="r"/>
            <a:r>
              <a:rPr lang="en-GB" sz="3600" b="1">
                <a:solidFill>
                  <a:srgbClr val="FFFFFF"/>
                </a:solidFill>
              </a:rPr>
              <a:t>Akademik İlerleme Olanakları</a:t>
            </a:r>
            <a:endParaRPr lang="en-GB" sz="3600">
              <a:solidFill>
                <a:srgbClr val="FFFFFF"/>
              </a:solidFill>
            </a:endParaRPr>
          </a:p>
        </p:txBody>
      </p:sp>
      <p:sp>
        <p:nvSpPr>
          <p:cNvPr id="3" name="Content Placeholder 2">
            <a:extLst>
              <a:ext uri="{FF2B5EF4-FFF2-40B4-BE49-F238E27FC236}">
                <a16:creationId xmlns="" xmlns:a16="http://schemas.microsoft.com/office/drawing/2014/main" id="{30698C7D-9100-45E2-93D0-F512AFAA280D}"/>
              </a:ext>
            </a:extLst>
          </p:cNvPr>
          <p:cNvSpPr>
            <a:spLocks noGrp="1"/>
          </p:cNvSpPr>
          <p:nvPr>
            <p:ph idx="1"/>
          </p:nvPr>
        </p:nvSpPr>
        <p:spPr>
          <a:xfrm>
            <a:off x="3903081" y="1645920"/>
            <a:ext cx="4439628" cy="4470821"/>
          </a:xfrm>
        </p:spPr>
        <p:txBody>
          <a:bodyPr>
            <a:normAutofit/>
          </a:bodyPr>
          <a:lstStyle/>
          <a:p>
            <a:pPr marL="109728" indent="0">
              <a:buNone/>
            </a:pPr>
            <a:r>
              <a:rPr lang="tr-TR" b="1" dirty="0">
                <a:effectLst>
                  <a:outerShdw blurRad="38100" dist="38100" dir="2700000" algn="tl">
                    <a:srgbClr val="000000">
                      <a:alpha val="43137"/>
                    </a:srgbClr>
                  </a:outerShdw>
                </a:effectLst>
              </a:rPr>
              <a:t>Mezun öğrencilerin devam edebileceği bölümler;</a:t>
            </a:r>
          </a:p>
          <a:p>
            <a:pPr marL="109728" indent="0">
              <a:buNone/>
            </a:pPr>
            <a:endParaRPr lang="tr-TR" b="1" dirty="0">
              <a:effectLst>
                <a:outerShdw blurRad="38100" dist="38100" dir="2700000" algn="tl">
                  <a:srgbClr val="000000">
                    <a:alpha val="43137"/>
                  </a:srgbClr>
                </a:outerShdw>
              </a:effectLst>
            </a:endParaRPr>
          </a:p>
          <a:p>
            <a:pPr lvl="1">
              <a:buFont typeface="Wingdings" panose="05000000000000000000" pitchFamily="2" charset="2"/>
              <a:buChar char="v"/>
            </a:pPr>
            <a:r>
              <a:rPr lang="tr-TR" b="1" dirty="0">
                <a:effectLst>
                  <a:outerShdw blurRad="38100" dist="38100" dir="2700000" algn="tl">
                    <a:srgbClr val="000000">
                      <a:alpha val="43137"/>
                    </a:srgbClr>
                  </a:outerShdw>
                </a:effectLst>
              </a:rPr>
              <a:t>İş Sağlığı ve Güvenliği (Lisans)</a:t>
            </a:r>
          </a:p>
          <a:p>
            <a:pPr lvl="1">
              <a:buFont typeface="Wingdings" panose="05000000000000000000" pitchFamily="2" charset="2"/>
              <a:buChar char="v"/>
            </a:pPr>
            <a:r>
              <a:rPr lang="en-GB" b="1" dirty="0" err="1">
                <a:effectLst>
                  <a:outerShdw blurRad="38100" dist="38100" dir="2700000" algn="tl">
                    <a:srgbClr val="000000">
                      <a:alpha val="43137"/>
                    </a:srgbClr>
                  </a:outerShdw>
                </a:effectLst>
              </a:rPr>
              <a:t>Acil</a:t>
            </a:r>
            <a:r>
              <a:rPr lang="en-GB" b="1" dirty="0">
                <a:effectLst>
                  <a:outerShdw blurRad="38100" dist="38100" dir="2700000" algn="tl">
                    <a:srgbClr val="000000">
                      <a:alpha val="43137"/>
                    </a:srgbClr>
                  </a:outerShdw>
                </a:effectLst>
              </a:rPr>
              <a:t> </a:t>
            </a:r>
            <a:r>
              <a:rPr lang="en-GB" b="1" dirty="0" err="1">
                <a:effectLst>
                  <a:outerShdw blurRad="38100" dist="38100" dir="2700000" algn="tl">
                    <a:srgbClr val="000000">
                      <a:alpha val="43137"/>
                    </a:srgbClr>
                  </a:outerShdw>
                </a:effectLst>
              </a:rPr>
              <a:t>Yardım</a:t>
            </a:r>
            <a:r>
              <a:rPr lang="en-GB" b="1" dirty="0">
                <a:effectLst>
                  <a:outerShdw blurRad="38100" dist="38100" dir="2700000" algn="tl">
                    <a:srgbClr val="000000">
                      <a:alpha val="43137"/>
                    </a:srgbClr>
                  </a:outerShdw>
                </a:effectLst>
              </a:rPr>
              <a:t> </a:t>
            </a:r>
            <a:r>
              <a:rPr lang="en-GB" b="1" dirty="0" err="1">
                <a:effectLst>
                  <a:outerShdw blurRad="38100" dist="38100" dir="2700000" algn="tl">
                    <a:srgbClr val="000000">
                      <a:alpha val="43137"/>
                    </a:srgbClr>
                  </a:outerShdw>
                </a:effectLst>
              </a:rPr>
              <a:t>ve</a:t>
            </a:r>
            <a:r>
              <a:rPr lang="en-GB" b="1" dirty="0">
                <a:effectLst>
                  <a:outerShdw blurRad="38100" dist="38100" dir="2700000" algn="tl">
                    <a:srgbClr val="000000">
                      <a:alpha val="43137"/>
                    </a:srgbClr>
                  </a:outerShdw>
                </a:effectLst>
              </a:rPr>
              <a:t> </a:t>
            </a:r>
            <a:r>
              <a:rPr lang="en-GB" b="1" dirty="0" err="1">
                <a:effectLst>
                  <a:outerShdw blurRad="38100" dist="38100" dir="2700000" algn="tl">
                    <a:srgbClr val="000000">
                      <a:alpha val="43137"/>
                    </a:srgbClr>
                  </a:outerShdw>
                </a:effectLst>
              </a:rPr>
              <a:t>Afet</a:t>
            </a:r>
            <a:r>
              <a:rPr lang="en-GB" b="1" dirty="0">
                <a:effectLst>
                  <a:outerShdw blurRad="38100" dist="38100" dir="2700000" algn="tl">
                    <a:srgbClr val="000000">
                      <a:alpha val="43137"/>
                    </a:srgbClr>
                  </a:outerShdw>
                </a:effectLst>
              </a:rPr>
              <a:t> </a:t>
            </a:r>
            <a:r>
              <a:rPr lang="en-GB" b="1" dirty="0" err="1">
                <a:effectLst>
                  <a:outerShdw blurRad="38100" dist="38100" dir="2700000" algn="tl">
                    <a:srgbClr val="000000">
                      <a:alpha val="43137"/>
                    </a:srgbClr>
                  </a:outerShdw>
                </a:effectLst>
              </a:rPr>
              <a:t>Yönetimi</a:t>
            </a:r>
            <a:endParaRPr lang="tr-TR" b="1" dirty="0">
              <a:effectLst>
                <a:outerShdw blurRad="38100" dist="38100" dir="2700000" algn="tl">
                  <a:srgbClr val="000000">
                    <a:alpha val="43137"/>
                  </a:srgbClr>
                </a:outerShdw>
              </a:effectLst>
            </a:endParaRPr>
          </a:p>
          <a:p>
            <a:pPr lvl="1">
              <a:buFont typeface="Wingdings" panose="05000000000000000000" pitchFamily="2" charset="2"/>
              <a:buChar char="v"/>
            </a:pPr>
            <a:r>
              <a:rPr lang="en-GB" b="1" dirty="0" err="1">
                <a:effectLst>
                  <a:outerShdw blurRad="38100" dist="38100" dir="2700000" algn="tl">
                    <a:srgbClr val="000000">
                      <a:alpha val="43137"/>
                    </a:srgbClr>
                  </a:outerShdw>
                </a:effectLst>
              </a:rPr>
              <a:t>İşletme</a:t>
            </a:r>
            <a:endParaRPr lang="tr-TR" b="1" dirty="0">
              <a:effectLst>
                <a:outerShdw blurRad="38100" dist="38100" dir="2700000" algn="tl">
                  <a:srgbClr val="000000">
                    <a:alpha val="43137"/>
                  </a:srgbClr>
                </a:outerShdw>
              </a:effectLst>
            </a:endParaRPr>
          </a:p>
          <a:p>
            <a:pPr lvl="1">
              <a:buFont typeface="Wingdings" panose="05000000000000000000" pitchFamily="2" charset="2"/>
              <a:buChar char="v"/>
            </a:pPr>
            <a:r>
              <a:rPr lang="en-GB" b="1" dirty="0" err="1">
                <a:effectLst>
                  <a:outerShdw blurRad="38100" dist="38100" dir="2700000" algn="tl">
                    <a:srgbClr val="000000">
                      <a:alpha val="43137"/>
                    </a:srgbClr>
                  </a:outerShdw>
                </a:effectLst>
              </a:rPr>
              <a:t>İşletme</a:t>
            </a:r>
            <a:r>
              <a:rPr lang="en-GB" b="1" dirty="0">
                <a:effectLst>
                  <a:outerShdw blurRad="38100" dist="38100" dir="2700000" algn="tl">
                    <a:srgbClr val="000000">
                      <a:alpha val="43137"/>
                    </a:srgbClr>
                  </a:outerShdw>
                </a:effectLst>
              </a:rPr>
              <a:t> </a:t>
            </a:r>
            <a:r>
              <a:rPr lang="en-GB" b="1" dirty="0" err="1">
                <a:effectLst>
                  <a:outerShdw blurRad="38100" dist="38100" dir="2700000" algn="tl">
                    <a:srgbClr val="000000">
                      <a:alpha val="43137"/>
                    </a:srgbClr>
                  </a:outerShdw>
                </a:effectLst>
              </a:rPr>
              <a:t>Yönetimi</a:t>
            </a:r>
            <a:endParaRPr lang="tr-TR" b="1" dirty="0">
              <a:effectLst>
                <a:outerShdw blurRad="38100" dist="38100" dir="2700000" algn="tl">
                  <a:srgbClr val="000000">
                    <a:alpha val="43137"/>
                  </a:srgbClr>
                </a:outerShdw>
              </a:effectLst>
            </a:endParaRPr>
          </a:p>
          <a:p>
            <a:pPr lvl="1">
              <a:buFont typeface="Wingdings" panose="05000000000000000000" pitchFamily="2" charset="2"/>
              <a:buChar char="v"/>
            </a:pPr>
            <a:r>
              <a:rPr lang="en-GB" b="1" dirty="0" err="1">
                <a:effectLst>
                  <a:outerShdw blurRad="38100" dist="38100" dir="2700000" algn="tl">
                    <a:srgbClr val="000000">
                      <a:alpha val="43137"/>
                    </a:srgbClr>
                  </a:outerShdw>
                </a:effectLst>
              </a:rPr>
              <a:t>İş</a:t>
            </a:r>
            <a:r>
              <a:rPr lang="en-GB" b="1" dirty="0">
                <a:effectLst>
                  <a:outerShdw blurRad="38100" dist="38100" dir="2700000" algn="tl">
                    <a:srgbClr val="000000">
                      <a:alpha val="43137"/>
                    </a:srgbClr>
                  </a:outerShdw>
                </a:effectLst>
              </a:rPr>
              <a:t> </a:t>
            </a:r>
            <a:r>
              <a:rPr lang="en-GB" b="1" dirty="0" err="1">
                <a:effectLst>
                  <a:outerShdw blurRad="38100" dist="38100" dir="2700000" algn="tl">
                    <a:srgbClr val="000000">
                      <a:alpha val="43137"/>
                    </a:srgbClr>
                  </a:outerShdw>
                </a:effectLst>
              </a:rPr>
              <a:t>Sağlığı</a:t>
            </a:r>
            <a:r>
              <a:rPr lang="en-GB" b="1" dirty="0">
                <a:effectLst>
                  <a:outerShdw blurRad="38100" dist="38100" dir="2700000" algn="tl">
                    <a:srgbClr val="000000">
                      <a:alpha val="43137"/>
                    </a:srgbClr>
                  </a:outerShdw>
                </a:effectLst>
              </a:rPr>
              <a:t> </a:t>
            </a:r>
            <a:r>
              <a:rPr lang="en-GB" b="1" dirty="0" err="1">
                <a:effectLst>
                  <a:outerShdw blurRad="38100" dist="38100" dir="2700000" algn="tl">
                    <a:srgbClr val="000000">
                      <a:alpha val="43137"/>
                    </a:srgbClr>
                  </a:outerShdw>
                </a:effectLst>
              </a:rPr>
              <a:t>ve</a:t>
            </a:r>
            <a:r>
              <a:rPr lang="en-GB" b="1" dirty="0">
                <a:effectLst>
                  <a:outerShdw blurRad="38100" dist="38100" dir="2700000" algn="tl">
                    <a:srgbClr val="000000">
                      <a:alpha val="43137"/>
                    </a:srgbClr>
                  </a:outerShdw>
                </a:effectLst>
              </a:rPr>
              <a:t> </a:t>
            </a:r>
            <a:r>
              <a:rPr lang="en-GB" b="1" dirty="0" err="1">
                <a:effectLst>
                  <a:outerShdw blurRad="38100" dist="38100" dir="2700000" algn="tl">
                    <a:srgbClr val="000000">
                      <a:alpha val="43137"/>
                    </a:srgbClr>
                  </a:outerShdw>
                </a:effectLst>
              </a:rPr>
              <a:t>Güvenliği</a:t>
            </a:r>
            <a:endParaRPr lang="tr-TR" b="1" dirty="0">
              <a:effectLst>
                <a:outerShdw blurRad="38100" dist="38100" dir="2700000" algn="tl">
                  <a:srgbClr val="000000">
                    <a:alpha val="43137"/>
                  </a:srgbClr>
                </a:outerShdw>
              </a:effectLst>
            </a:endParaRPr>
          </a:p>
          <a:p>
            <a:pPr lvl="1">
              <a:buFont typeface="Wingdings" panose="05000000000000000000" pitchFamily="2" charset="2"/>
              <a:buChar char="v"/>
            </a:pPr>
            <a:r>
              <a:rPr lang="en-GB" b="1" dirty="0" err="1">
                <a:effectLst>
                  <a:outerShdw blurRad="38100" dist="38100" dir="2700000" algn="tl">
                    <a:srgbClr val="000000">
                      <a:alpha val="43137"/>
                    </a:srgbClr>
                  </a:outerShdw>
                </a:effectLst>
              </a:rPr>
              <a:t>Sağlık</a:t>
            </a:r>
            <a:r>
              <a:rPr lang="en-GB" b="1" dirty="0">
                <a:effectLst>
                  <a:outerShdw blurRad="38100" dist="38100" dir="2700000" algn="tl">
                    <a:srgbClr val="000000">
                      <a:alpha val="43137"/>
                    </a:srgbClr>
                  </a:outerShdw>
                </a:effectLst>
              </a:rPr>
              <a:t> </a:t>
            </a:r>
            <a:r>
              <a:rPr lang="en-GB" b="1" dirty="0" err="1">
                <a:effectLst>
                  <a:outerShdw blurRad="38100" dist="38100" dir="2700000" algn="tl">
                    <a:srgbClr val="000000">
                      <a:alpha val="43137"/>
                    </a:srgbClr>
                  </a:outerShdw>
                </a:effectLst>
              </a:rPr>
              <a:t>Yönetimi</a:t>
            </a:r>
            <a:endParaRPr lang="tr-TR" b="1" dirty="0">
              <a:effectLst>
                <a:outerShdw blurRad="38100" dist="38100" dir="2700000" algn="tl">
                  <a:srgbClr val="000000">
                    <a:alpha val="43137"/>
                  </a:srgbClr>
                </a:outerShdw>
              </a:effectLst>
            </a:endParaRPr>
          </a:p>
          <a:p>
            <a:pPr lvl="1">
              <a:buFont typeface="Wingdings" panose="05000000000000000000" pitchFamily="2" charset="2"/>
              <a:buChar char="v"/>
            </a:pPr>
            <a:r>
              <a:rPr lang="en-GB" b="1" dirty="0" err="1">
                <a:effectLst>
                  <a:outerShdw blurRad="38100" dist="38100" dir="2700000" algn="tl">
                    <a:srgbClr val="000000">
                      <a:alpha val="43137"/>
                    </a:srgbClr>
                  </a:outerShdw>
                </a:effectLst>
              </a:rPr>
              <a:t>Sosyal</a:t>
            </a:r>
            <a:r>
              <a:rPr lang="en-GB" b="1" dirty="0">
                <a:effectLst>
                  <a:outerShdw blurRad="38100" dist="38100" dir="2700000" algn="tl">
                    <a:srgbClr val="000000">
                      <a:alpha val="43137"/>
                    </a:srgbClr>
                  </a:outerShdw>
                </a:effectLst>
              </a:rPr>
              <a:t> </a:t>
            </a:r>
            <a:r>
              <a:rPr lang="en-GB" b="1" dirty="0" err="1">
                <a:effectLst>
                  <a:outerShdw blurRad="38100" dist="38100" dir="2700000" algn="tl">
                    <a:srgbClr val="000000">
                      <a:alpha val="43137"/>
                    </a:srgbClr>
                  </a:outerShdw>
                </a:effectLst>
              </a:rPr>
              <a:t>Hizmet</a:t>
            </a:r>
            <a:endParaRPr lang="en-GB"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056642588"/>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A group of people standing in front of a crowd posing for the camera&#10;&#10;Description automatically generated">
            <a:extLst>
              <a:ext uri="{FF2B5EF4-FFF2-40B4-BE49-F238E27FC236}">
                <a16:creationId xmlns="" xmlns:a16="http://schemas.microsoft.com/office/drawing/2014/main" id="{7CD765C4-BAA7-44AA-9741-7741402A1261}"/>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428728" y="1214422"/>
            <a:ext cx="6240002" cy="4680000"/>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A group of people posing for the camera&#10;&#10;Description automatically generated">
            <a:extLst>
              <a:ext uri="{FF2B5EF4-FFF2-40B4-BE49-F238E27FC236}">
                <a16:creationId xmlns="" xmlns:a16="http://schemas.microsoft.com/office/drawing/2014/main" id="{39EADCE5-EB0B-4E4D-8668-AA549F778A57}"/>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428728" y="1214422"/>
            <a:ext cx="6240001" cy="4680000"/>
          </a:xfrm>
          <a:prstGeom prst="rect">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A group of people posing for the camera&#10;&#10;Description automatically generated">
            <a:extLst>
              <a:ext uri="{FF2B5EF4-FFF2-40B4-BE49-F238E27FC236}">
                <a16:creationId xmlns="" xmlns:a16="http://schemas.microsoft.com/office/drawing/2014/main" id="{FA7BD3AB-2037-42FA-B101-ED531FF648F8}"/>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428728" y="1142984"/>
            <a:ext cx="6240000" cy="4680000"/>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6" name="Unvan 5">
            <a:extLst>
              <a:ext uri="{FF2B5EF4-FFF2-40B4-BE49-F238E27FC236}">
                <a16:creationId xmlns="" xmlns:a16="http://schemas.microsoft.com/office/drawing/2014/main" id="{7C0EF603-B91D-4994-AFB9-24667ABE82FC}"/>
              </a:ext>
            </a:extLst>
          </p:cNvPr>
          <p:cNvSpPr>
            <a:spLocks noGrp="1"/>
          </p:cNvSpPr>
          <p:nvPr>
            <p:ph type="title"/>
          </p:nvPr>
        </p:nvSpPr>
        <p:spPr>
          <a:xfrm>
            <a:off x="244199" y="228764"/>
            <a:ext cx="3920920" cy="1688068"/>
          </a:xfrm>
        </p:spPr>
        <p:txBody>
          <a:bodyPr>
            <a:normAutofit fontScale="90000"/>
          </a:bodyPr>
          <a:lstStyle/>
          <a:p>
            <a:pPr>
              <a:lnSpc>
                <a:spcPct val="150000"/>
              </a:lnSpc>
            </a:pPr>
            <a:r>
              <a:rPr lang="tr-TR" sz="2900" b="1" dirty="0">
                <a:effectLst>
                  <a:outerShdw blurRad="38100" dist="38100" dir="2700000" algn="tl">
                    <a:srgbClr val="000000">
                      <a:alpha val="43137"/>
                    </a:srgbClr>
                  </a:outerShdw>
                </a:effectLst>
              </a:rPr>
              <a:t>İŞ SAĞLIĞI VE GÜVENLİĞİ PROGRAMI</a:t>
            </a:r>
          </a:p>
        </p:txBody>
      </p:sp>
      <p:sp>
        <p:nvSpPr>
          <p:cNvPr id="71" name="Freeform: Shape 70">
            <a:extLst>
              <a:ext uri="{FF2B5EF4-FFF2-40B4-BE49-F238E27FC236}">
                <a16:creationId xmlns="" xmlns:a16="http://schemas.microsoft.com/office/drawing/2014/main" id="{7DAA46B9-B7E8-4487-B28E-C63A6EB7AA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rot="16200000">
            <a:off x="3095864" y="809550"/>
            <a:ext cx="6858001" cy="52389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7191 h 6985200"/>
              <a:gd name="connsiteX6" fmla="*/ 1 w 6858001"/>
              <a:gd name="connsiteY6" fmla="*/ 887191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7191"/>
                </a:lnTo>
                <a:lnTo>
                  <a:pt x="1" y="887191"/>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solidFill>
            <a:srgbClr val="FFFFFF"/>
          </a:solidFill>
          <a:ln>
            <a:noFill/>
          </a:ln>
        </p:spPr>
      </p:sp>
      <p:sp>
        <p:nvSpPr>
          <p:cNvPr id="73" name="Freeform 23">
            <a:extLst>
              <a:ext uri="{FF2B5EF4-FFF2-40B4-BE49-F238E27FC236}">
                <a16:creationId xmlns="" xmlns:a16="http://schemas.microsoft.com/office/drawing/2014/main" id="{C866818C-1E5F-475A-B310-3C06B555FB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745515"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8" name="Picture 4" descr="http://ymyo.karabuk.edu.tr/yuklenen/resimler/126314201632301.jpg"/>
          <p:cNvPicPr>
            <a:picLocks noChangeAspect="1" noChangeArrowheads="1"/>
          </p:cNvPicPr>
          <p:nvPr/>
        </p:nvPicPr>
        <p:blipFill>
          <a:blip r:embed="rId4" cstate="print"/>
          <a:stretch>
            <a:fillRect/>
          </a:stretch>
        </p:blipFill>
        <p:spPr bwMode="auto">
          <a:xfrm>
            <a:off x="4611873" y="647699"/>
            <a:ext cx="4004970" cy="2683330"/>
          </a:xfrm>
          <a:prstGeom prst="rect">
            <a:avLst/>
          </a:prstGeom>
          <a:ln>
            <a:noFill/>
          </a:ln>
          <a:effectLst>
            <a:softEdge rad="112500"/>
          </a:effectLst>
        </p:spPr>
      </p:pic>
      <p:sp>
        <p:nvSpPr>
          <p:cNvPr id="75" name="Rectangle 74">
            <a:extLst>
              <a:ext uri="{FF2B5EF4-FFF2-40B4-BE49-F238E27FC236}">
                <a16:creationId xmlns="" xmlns:a16="http://schemas.microsoft.com/office/drawing/2014/main" id="{D12AFDE8-E1ED-4A49-B8B3-4953F4B8AC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244199" y="2052918"/>
            <a:ext cx="3661215" cy="4195481"/>
          </a:xfrm>
        </p:spPr>
        <p:txBody>
          <a:bodyPr>
            <a:noAutofit/>
          </a:bodyPr>
          <a:lstStyle/>
          <a:p>
            <a:pPr>
              <a:lnSpc>
                <a:spcPct val="150000"/>
              </a:lnSpc>
            </a:pPr>
            <a:r>
              <a:rPr lang="tr-TR" sz="2100" dirty="0">
                <a:latin typeface="Times New Roman" pitchFamily="18" charset="0"/>
                <a:cs typeface="Times New Roman" pitchFamily="18" charset="0"/>
              </a:rPr>
              <a:t>İlk defa 2014-2015 eğitim öğretim yılında öğrenci kabul eden programımız, eğitim öğretim faaliyetlerine, 2015-2016 yılından itibaren, 7 adet öğretim elemanı ile Yenice ilçesindeki  MYO binasında devam etmektedir.</a:t>
            </a:r>
            <a:endParaRPr lang="tr-TR" sz="2100" dirty="0"/>
          </a:p>
          <a:p>
            <a:endParaRPr lang="tr-TR" sz="2100" dirty="0"/>
          </a:p>
          <a:p>
            <a:endParaRPr lang="tr-TR" sz="2100" dirty="0"/>
          </a:p>
        </p:txBody>
      </p:sp>
      <p:pic>
        <p:nvPicPr>
          <p:cNvPr id="4098" name="Picture 2" descr="http://ymyo.karabuk.edu.tr/yuklenen/resimler/126314201632622.jpg"/>
          <p:cNvPicPr>
            <a:picLocks noChangeAspect="1" noChangeArrowheads="1"/>
          </p:cNvPicPr>
          <p:nvPr/>
        </p:nvPicPr>
        <p:blipFill>
          <a:blip r:embed="rId5" cstate="print"/>
          <a:stretch>
            <a:fillRect/>
          </a:stretch>
        </p:blipFill>
        <p:spPr bwMode="auto">
          <a:xfrm>
            <a:off x="4583443" y="3526971"/>
            <a:ext cx="4061831" cy="2721427"/>
          </a:xfrm>
          <a:prstGeom prst="rect">
            <a:avLst/>
          </a:prstGeom>
          <a:ln>
            <a:noFill/>
          </a:ln>
          <a:effectLst>
            <a:softEdge rad="112500"/>
          </a:effectLst>
        </p:spPr>
      </p:pic>
    </p:spTree>
    <p:extLst>
      <p:ext uri="{BB962C8B-B14F-4D97-AF65-F5344CB8AC3E}">
        <p14:creationId xmlns="" xmlns:p14="http://schemas.microsoft.com/office/powerpoint/2010/main" val="4193639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052BEFF1-896C-45B1-B02C-96A6A1BC389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 xmlns:a16="http://schemas.microsoft.com/office/drawing/2014/main" id="{BB237A14-61B1-4C00-A670-5D8D68A8668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 xmlns:a16="http://schemas.microsoft.com/office/drawing/2014/main" id="{8598F259-6F54-47A3-8D13-1603D786A3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0BA768A8-4FED-4ED8-9E46-6BE72188EC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1 Başlık"/>
          <p:cNvSpPr>
            <a:spLocks noGrp="1"/>
          </p:cNvSpPr>
          <p:nvPr>
            <p:ph type="title"/>
          </p:nvPr>
        </p:nvSpPr>
        <p:spPr>
          <a:xfrm>
            <a:off x="489857" y="1645920"/>
            <a:ext cx="2642159" cy="4470821"/>
          </a:xfrm>
        </p:spPr>
        <p:txBody>
          <a:bodyPr>
            <a:normAutofit/>
          </a:bodyPr>
          <a:lstStyle/>
          <a:p>
            <a:pPr algn="ctr">
              <a:lnSpc>
                <a:spcPct val="150000"/>
              </a:lnSpc>
            </a:pPr>
            <a:r>
              <a:rPr lang="tr-TR" sz="2900" b="1" dirty="0">
                <a:solidFill>
                  <a:srgbClr val="FFFFFF"/>
                </a:solidFill>
              </a:rPr>
              <a:t>ÖĞRETİM ELEMANLARI</a:t>
            </a:r>
          </a:p>
        </p:txBody>
      </p:sp>
      <p:sp>
        <p:nvSpPr>
          <p:cNvPr id="3" name="2 İçerik Yer Tutucusu"/>
          <p:cNvSpPr>
            <a:spLocks noGrp="1"/>
          </p:cNvSpPr>
          <p:nvPr>
            <p:ph idx="1"/>
          </p:nvPr>
        </p:nvSpPr>
        <p:spPr>
          <a:xfrm>
            <a:off x="3743184" y="1645920"/>
            <a:ext cx="4599525" cy="4470821"/>
          </a:xfrm>
        </p:spPr>
        <p:txBody>
          <a:bodyPr>
            <a:normAutofit/>
          </a:bodyPr>
          <a:lstStyle/>
          <a:p>
            <a:pPr>
              <a:buFont typeface="Wingdings" panose="05000000000000000000" pitchFamily="2" charset="2"/>
              <a:buChar char="v"/>
            </a:pPr>
            <a:r>
              <a:rPr lang="tr-TR" dirty="0">
                <a:latin typeface="Times New Roman" pitchFamily="18" charset="0"/>
                <a:cs typeface="Times New Roman" pitchFamily="18" charset="0"/>
              </a:rPr>
              <a:t>Dr. </a:t>
            </a:r>
            <a:r>
              <a:rPr lang="tr-TR" dirty="0" err="1">
                <a:latin typeface="Times New Roman" pitchFamily="18" charset="0"/>
                <a:cs typeface="Times New Roman" pitchFamily="18" charset="0"/>
              </a:rPr>
              <a:t>Öğr</a:t>
            </a:r>
            <a:r>
              <a:rPr lang="tr-TR" dirty="0" smtClean="0">
                <a:latin typeface="Times New Roman" pitchFamily="18" charset="0"/>
                <a:cs typeface="Times New Roman" pitchFamily="18" charset="0"/>
              </a:rPr>
              <a:t>. </a:t>
            </a:r>
            <a:r>
              <a:rPr lang="tr-TR" dirty="0" smtClean="0">
                <a:latin typeface="Times New Roman" pitchFamily="18" charset="0"/>
                <a:cs typeface="Times New Roman" pitchFamily="18" charset="0"/>
              </a:rPr>
              <a:t>Üye.</a:t>
            </a:r>
            <a:r>
              <a:rPr lang="tr-TR" dirty="0" smtClean="0">
                <a:latin typeface="Times New Roman" pitchFamily="18" charset="0"/>
                <a:cs typeface="Times New Roman" pitchFamily="18" charset="0"/>
              </a:rPr>
              <a:t> </a:t>
            </a:r>
            <a:r>
              <a:rPr lang="tr-TR" dirty="0">
                <a:latin typeface="Times New Roman" pitchFamily="18" charset="0"/>
                <a:cs typeface="Times New Roman" pitchFamily="18" charset="0"/>
              </a:rPr>
              <a:t>Elif MARIL (Bölüm Başkanı)</a:t>
            </a:r>
          </a:p>
          <a:p>
            <a:pPr>
              <a:buFont typeface="Wingdings" panose="05000000000000000000" pitchFamily="2" charset="2"/>
              <a:buChar char="v"/>
            </a:pPr>
            <a:r>
              <a:rPr lang="tr-TR" dirty="0" err="1">
                <a:latin typeface="Times New Roman" pitchFamily="18" charset="0"/>
                <a:cs typeface="Times New Roman" pitchFamily="18" charset="0"/>
              </a:rPr>
              <a:t>Öğr</a:t>
            </a:r>
            <a:r>
              <a:rPr lang="tr-TR" dirty="0">
                <a:latin typeface="Times New Roman" pitchFamily="18" charset="0"/>
                <a:cs typeface="Times New Roman" pitchFamily="18" charset="0"/>
              </a:rPr>
              <a:t>. Gör. Hüseyin Yıldırım</a:t>
            </a:r>
          </a:p>
          <a:p>
            <a:pPr>
              <a:buFont typeface="Wingdings" panose="05000000000000000000" pitchFamily="2" charset="2"/>
              <a:buChar char="v"/>
            </a:pPr>
            <a:r>
              <a:rPr lang="tr-TR" dirty="0" err="1">
                <a:latin typeface="Times New Roman" pitchFamily="18" charset="0"/>
                <a:cs typeface="Times New Roman" pitchFamily="18" charset="0"/>
              </a:rPr>
              <a:t>Öğr</a:t>
            </a:r>
            <a:r>
              <a:rPr lang="tr-TR" dirty="0">
                <a:latin typeface="Times New Roman" pitchFamily="18" charset="0"/>
                <a:cs typeface="Times New Roman" pitchFamily="18" charset="0"/>
              </a:rPr>
              <a:t>. Gör. Bilal Atılgan</a:t>
            </a:r>
            <a:endParaRPr lang="tr-TR" b="1" dirty="0">
              <a:latin typeface="Times New Roman" pitchFamily="18" charset="0"/>
              <a:cs typeface="Times New Roman" pitchFamily="18" charset="0"/>
            </a:endParaRPr>
          </a:p>
          <a:p>
            <a:pPr>
              <a:buFont typeface="Wingdings" panose="05000000000000000000" pitchFamily="2" charset="2"/>
              <a:buChar char="v"/>
            </a:pPr>
            <a:r>
              <a:rPr lang="tr-TR" dirty="0" err="1">
                <a:latin typeface="Times New Roman" pitchFamily="18" charset="0"/>
                <a:cs typeface="Times New Roman" pitchFamily="18" charset="0"/>
              </a:rPr>
              <a:t>Öğr</a:t>
            </a:r>
            <a:r>
              <a:rPr lang="tr-TR" dirty="0">
                <a:latin typeface="Times New Roman" pitchFamily="18" charset="0"/>
                <a:cs typeface="Times New Roman" pitchFamily="18" charset="0"/>
              </a:rPr>
              <a:t>. Gör. Cumhur ANDSOY</a:t>
            </a:r>
          </a:p>
          <a:p>
            <a:pPr>
              <a:buFont typeface="Wingdings" panose="05000000000000000000" pitchFamily="2" charset="2"/>
              <a:buChar char="v"/>
            </a:pPr>
            <a:r>
              <a:rPr lang="tr-TR" dirty="0" err="1">
                <a:latin typeface="Times New Roman" pitchFamily="18" charset="0"/>
                <a:cs typeface="Times New Roman" pitchFamily="18" charset="0"/>
              </a:rPr>
              <a:t>Öğr</a:t>
            </a:r>
            <a:r>
              <a:rPr lang="tr-TR" dirty="0">
                <a:latin typeface="Times New Roman" pitchFamily="18" charset="0"/>
                <a:cs typeface="Times New Roman" pitchFamily="18" charset="0"/>
              </a:rPr>
              <a:t>. Gör. Fatma ERTEN</a:t>
            </a:r>
          </a:p>
          <a:p>
            <a:pPr>
              <a:buFont typeface="Wingdings" panose="05000000000000000000" pitchFamily="2" charset="2"/>
              <a:buChar char="v"/>
            </a:pPr>
            <a:r>
              <a:rPr lang="tr-TR" dirty="0" err="1">
                <a:latin typeface="Times New Roman" pitchFamily="18" charset="0"/>
                <a:cs typeface="Times New Roman" pitchFamily="18" charset="0"/>
              </a:rPr>
              <a:t>Öğr</a:t>
            </a:r>
            <a:r>
              <a:rPr lang="tr-TR" dirty="0">
                <a:latin typeface="Times New Roman" pitchFamily="18" charset="0"/>
                <a:cs typeface="Times New Roman" pitchFamily="18" charset="0"/>
              </a:rPr>
              <a:t>. Gör. Kübra Kıraç</a:t>
            </a:r>
          </a:p>
          <a:p>
            <a:pPr>
              <a:buFont typeface="Wingdings" panose="05000000000000000000" pitchFamily="2" charset="2"/>
              <a:buChar char="v"/>
            </a:pPr>
            <a:r>
              <a:rPr lang="tr-TR" dirty="0" err="1">
                <a:latin typeface="Times New Roman" pitchFamily="18" charset="0"/>
                <a:cs typeface="Times New Roman" pitchFamily="18" charset="0"/>
              </a:rPr>
              <a:t>Öğr</a:t>
            </a:r>
            <a:r>
              <a:rPr lang="tr-TR" dirty="0">
                <a:latin typeface="Times New Roman" pitchFamily="18" charset="0"/>
                <a:cs typeface="Times New Roman" pitchFamily="18" charset="0"/>
              </a:rPr>
              <a:t>. Gör. Ahmet </a:t>
            </a:r>
            <a:r>
              <a:rPr lang="tr-TR" dirty="0" err="1">
                <a:latin typeface="Times New Roman" pitchFamily="18" charset="0"/>
                <a:cs typeface="Times New Roman" pitchFamily="18" charset="0"/>
              </a:rPr>
              <a:t>Altundağ</a:t>
            </a:r>
            <a:endParaRPr lang="tr-TR" dirty="0">
              <a:latin typeface="Times New Roman" pitchFamily="18" charset="0"/>
              <a:cs typeface="Times New Roman" pitchFamily="18" charset="0"/>
            </a:endParaRPr>
          </a:p>
          <a:p>
            <a:endParaRPr lang="tr-TR" dirty="0">
              <a:latin typeface="Times New Roman" pitchFamily="18" charset="0"/>
              <a:cs typeface="Times New Roman" pitchFamily="18" charset="0"/>
            </a:endParaRPr>
          </a:p>
          <a:p>
            <a:endParaRPr lang="tr-TR" dirty="0">
              <a:latin typeface="Times New Roman" pitchFamily="18" charset="0"/>
              <a:cs typeface="Times New Roman" pitchFamily="18" charset="0"/>
            </a:endParaRPr>
          </a:p>
          <a:p>
            <a:endParaRPr lang="tr-TR" dirty="0">
              <a:latin typeface="Times New Roman" pitchFamily="18" charset="0"/>
              <a:cs typeface="Times New Roman" pitchFamily="18" charset="0"/>
            </a:endParaRPr>
          </a:p>
          <a:p>
            <a:endParaRPr lang="tr-TR" dirty="0">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 xmlns:a16="http://schemas.microsoft.com/office/drawing/2014/main" id="{0D9B8FD4-CDEB-4EB4-B4DE-C89E119389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1" name="Freeform 36">
            <a:extLst>
              <a:ext uri="{FF2B5EF4-FFF2-40B4-BE49-F238E27FC236}">
                <a16:creationId xmlns="" xmlns:a16="http://schemas.microsoft.com/office/drawing/2014/main" id="{5A2E3D1D-9E9F-4739-BA14-D4D7FA9FBD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3" name="Freeform: Shape 22">
            <a:extLst>
              <a:ext uri="{FF2B5EF4-FFF2-40B4-BE49-F238E27FC236}">
                <a16:creationId xmlns="" xmlns:a16="http://schemas.microsoft.com/office/drawing/2014/main" id="{1FFB365B-E9DC-4859-B8AB-CB83EEBE4E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8ADAB9C8-EB37-4914-A699-C716FC8FE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 xmlns:a16="http://schemas.microsoft.com/office/drawing/2014/main" id="{3A9EC745-1119-4CD9-B272-E2B5EA181F21}"/>
              </a:ext>
            </a:extLst>
          </p:cNvPr>
          <p:cNvSpPr>
            <a:spLocks noGrp="1"/>
          </p:cNvSpPr>
          <p:nvPr>
            <p:ph type="title"/>
          </p:nvPr>
        </p:nvSpPr>
        <p:spPr>
          <a:xfrm>
            <a:off x="179991" y="980728"/>
            <a:ext cx="3143589" cy="5328591"/>
          </a:xfrm>
        </p:spPr>
        <p:txBody>
          <a:bodyPr>
            <a:normAutofit/>
          </a:bodyPr>
          <a:lstStyle/>
          <a:p>
            <a:pPr algn="ctr">
              <a:lnSpc>
                <a:spcPct val="200000"/>
              </a:lnSpc>
            </a:pPr>
            <a:r>
              <a:rPr lang="tr-TR" sz="4000" b="1" dirty="0">
                <a:solidFill>
                  <a:schemeClr val="bg2"/>
                </a:solidFill>
                <a:effectLst>
                  <a:outerShdw blurRad="38100" dist="38100" dir="2700000" algn="tl">
                    <a:srgbClr val="000000">
                      <a:alpha val="43137"/>
                    </a:srgbClr>
                  </a:outerShdw>
                </a:effectLst>
              </a:rPr>
              <a:t>Programın 	Ana </a:t>
            </a:r>
            <a:br>
              <a:rPr lang="tr-TR" sz="4000" b="1" dirty="0">
                <a:solidFill>
                  <a:schemeClr val="bg2"/>
                </a:solidFill>
                <a:effectLst>
                  <a:outerShdw blurRad="38100" dist="38100" dir="2700000" algn="tl">
                    <a:srgbClr val="000000">
                      <a:alpha val="43137"/>
                    </a:srgbClr>
                  </a:outerShdw>
                </a:effectLst>
              </a:rPr>
            </a:br>
            <a:r>
              <a:rPr lang="tr-TR" sz="4000" b="1" dirty="0">
                <a:solidFill>
                  <a:schemeClr val="bg2"/>
                </a:solidFill>
                <a:effectLst>
                  <a:outerShdw blurRad="38100" dist="38100" dir="2700000" algn="tl">
                    <a:srgbClr val="000000">
                      <a:alpha val="43137"/>
                    </a:srgbClr>
                  </a:outerShdw>
                </a:effectLst>
              </a:rPr>
              <a:t>Amacı</a:t>
            </a:r>
            <a:endParaRPr lang="en-GB" sz="4000" b="1" dirty="0">
              <a:solidFill>
                <a:schemeClr val="bg2"/>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 xmlns:a16="http://schemas.microsoft.com/office/drawing/2014/main" id="{F48FF841-907A-483F-821E-51A595E87AAC}"/>
              </a:ext>
            </a:extLst>
          </p:cNvPr>
          <p:cNvSpPr>
            <a:spLocks noGrp="1"/>
          </p:cNvSpPr>
          <p:nvPr>
            <p:ph idx="1"/>
          </p:nvPr>
        </p:nvSpPr>
        <p:spPr>
          <a:xfrm>
            <a:off x="3903081" y="1412776"/>
            <a:ext cx="4702076" cy="4703965"/>
          </a:xfrm>
        </p:spPr>
        <p:txBody>
          <a:bodyPr>
            <a:normAutofit fontScale="92500"/>
          </a:bodyPr>
          <a:lstStyle/>
          <a:p>
            <a:pPr marL="0" indent="0">
              <a:buNone/>
            </a:pPr>
            <a:r>
              <a:rPr lang="tr-TR" dirty="0"/>
              <a:t>İ</a:t>
            </a:r>
            <a:r>
              <a:rPr lang="en-GB" b="1" dirty="0" err="1"/>
              <a:t>şyerlerinde</a:t>
            </a:r>
            <a:r>
              <a:rPr lang="tr-TR" b="1" dirty="0"/>
              <a:t>;</a:t>
            </a:r>
            <a:r>
              <a:rPr lang="en-GB" b="1" dirty="0"/>
              <a:t> </a:t>
            </a:r>
            <a:endParaRPr lang="tr-TR" b="1" dirty="0"/>
          </a:p>
          <a:p>
            <a:pPr lvl="1">
              <a:lnSpc>
                <a:spcPct val="160000"/>
              </a:lnSpc>
              <a:buFont typeface="Wingdings" panose="05000000000000000000" pitchFamily="2" charset="2"/>
              <a:buChar char="v"/>
            </a:pPr>
            <a:r>
              <a:rPr lang="tr-TR" b="1" dirty="0"/>
              <a:t>İ</a:t>
            </a:r>
            <a:r>
              <a:rPr lang="en-GB" b="1" dirty="0"/>
              <a:t>ş </a:t>
            </a:r>
            <a:r>
              <a:rPr lang="en-GB" b="1" dirty="0" err="1"/>
              <a:t>sağlığı</a:t>
            </a:r>
            <a:r>
              <a:rPr lang="en-GB" b="1" dirty="0"/>
              <a:t> </a:t>
            </a:r>
            <a:r>
              <a:rPr lang="en-GB" b="1" dirty="0" err="1"/>
              <a:t>ve</a:t>
            </a:r>
            <a:r>
              <a:rPr lang="en-GB" b="1" dirty="0"/>
              <a:t> </a:t>
            </a:r>
            <a:r>
              <a:rPr lang="en-GB" b="1" dirty="0" err="1"/>
              <a:t>güvenliğinin</a:t>
            </a:r>
            <a:r>
              <a:rPr lang="en-GB" b="1" dirty="0"/>
              <a:t> </a:t>
            </a:r>
            <a:r>
              <a:rPr lang="en-GB" b="1" dirty="0" err="1"/>
              <a:t>sağlanması</a:t>
            </a:r>
            <a:r>
              <a:rPr lang="tr-TR" b="1" dirty="0"/>
              <a:t>,</a:t>
            </a:r>
            <a:r>
              <a:rPr lang="en-GB" b="1" dirty="0"/>
              <a:t> </a:t>
            </a:r>
            <a:endParaRPr lang="tr-TR" b="1" dirty="0"/>
          </a:p>
          <a:p>
            <a:pPr lvl="1">
              <a:lnSpc>
                <a:spcPct val="160000"/>
              </a:lnSpc>
              <a:buFont typeface="Wingdings" panose="05000000000000000000" pitchFamily="2" charset="2"/>
              <a:buChar char="v"/>
            </a:pPr>
            <a:r>
              <a:rPr lang="tr-TR" b="1" dirty="0"/>
              <a:t>M</a:t>
            </a:r>
            <a:r>
              <a:rPr lang="en-GB" b="1" dirty="0" err="1"/>
              <a:t>evcut</a:t>
            </a:r>
            <a:r>
              <a:rPr lang="en-GB" b="1" dirty="0"/>
              <a:t> </a:t>
            </a:r>
            <a:r>
              <a:rPr lang="en-GB" b="1" dirty="0" err="1"/>
              <a:t>sağlık</a:t>
            </a:r>
            <a:r>
              <a:rPr lang="en-GB" b="1" dirty="0"/>
              <a:t> </a:t>
            </a:r>
            <a:r>
              <a:rPr lang="en-GB" b="1" dirty="0" err="1"/>
              <a:t>ve</a:t>
            </a:r>
            <a:r>
              <a:rPr lang="en-GB" b="1" dirty="0"/>
              <a:t> </a:t>
            </a:r>
            <a:r>
              <a:rPr lang="en-GB" b="1" dirty="0" err="1"/>
              <a:t>güvenlik</a:t>
            </a:r>
            <a:r>
              <a:rPr lang="en-GB" b="1" dirty="0"/>
              <a:t> </a:t>
            </a:r>
            <a:r>
              <a:rPr lang="en-GB" b="1" dirty="0" err="1"/>
              <a:t>şartları</a:t>
            </a:r>
            <a:r>
              <a:rPr lang="tr-TR" b="1" dirty="0" err="1"/>
              <a:t>nı</a:t>
            </a:r>
            <a:r>
              <a:rPr lang="en-GB" b="1" dirty="0"/>
              <a:t>n </a:t>
            </a:r>
            <a:r>
              <a:rPr lang="en-GB" b="1" dirty="0" err="1"/>
              <a:t>iyileştirilmesi</a:t>
            </a:r>
            <a:r>
              <a:rPr lang="en-GB" b="1" dirty="0"/>
              <a:t> </a:t>
            </a:r>
            <a:endParaRPr lang="tr-TR" b="1" dirty="0"/>
          </a:p>
          <a:p>
            <a:pPr lvl="1">
              <a:lnSpc>
                <a:spcPct val="160000"/>
              </a:lnSpc>
              <a:buFont typeface="Wingdings" panose="05000000000000000000" pitchFamily="2" charset="2"/>
              <a:buChar char="v"/>
            </a:pPr>
            <a:r>
              <a:rPr lang="tr-TR" b="1" dirty="0"/>
              <a:t>İ</a:t>
            </a:r>
            <a:r>
              <a:rPr lang="en-GB" b="1" dirty="0" err="1"/>
              <a:t>şveren</a:t>
            </a:r>
            <a:r>
              <a:rPr lang="en-GB" b="1" dirty="0"/>
              <a:t> </a:t>
            </a:r>
            <a:r>
              <a:rPr lang="en-GB" b="1" dirty="0" err="1"/>
              <a:t>ve</a:t>
            </a:r>
            <a:r>
              <a:rPr lang="en-GB" b="1" dirty="0"/>
              <a:t> </a:t>
            </a:r>
            <a:r>
              <a:rPr lang="en-GB" b="1" dirty="0" err="1"/>
              <a:t>çalışanların</a:t>
            </a:r>
            <a:r>
              <a:rPr lang="en-GB" b="1" dirty="0"/>
              <a:t> </a:t>
            </a:r>
            <a:r>
              <a:rPr lang="en-GB" b="1" dirty="0" err="1"/>
              <a:t>görev</a:t>
            </a:r>
            <a:r>
              <a:rPr lang="en-GB" b="1" dirty="0"/>
              <a:t>, </a:t>
            </a:r>
            <a:r>
              <a:rPr lang="en-GB" b="1" dirty="0" err="1"/>
              <a:t>yetki</a:t>
            </a:r>
            <a:r>
              <a:rPr lang="en-GB" b="1" dirty="0"/>
              <a:t>, </a:t>
            </a:r>
            <a:r>
              <a:rPr lang="en-GB" b="1" dirty="0" err="1"/>
              <a:t>sorumluluk</a:t>
            </a:r>
            <a:r>
              <a:rPr lang="en-GB" b="1" dirty="0"/>
              <a:t>, </a:t>
            </a:r>
            <a:r>
              <a:rPr lang="en-GB" b="1" dirty="0" err="1"/>
              <a:t>hak</a:t>
            </a:r>
            <a:r>
              <a:rPr lang="en-GB" b="1" dirty="0"/>
              <a:t> </a:t>
            </a:r>
            <a:r>
              <a:rPr lang="en-GB" b="1" dirty="0" err="1"/>
              <a:t>ve</a:t>
            </a:r>
            <a:r>
              <a:rPr lang="en-GB" b="1" dirty="0"/>
              <a:t> </a:t>
            </a:r>
            <a:r>
              <a:rPr lang="en-GB" b="1" dirty="0" err="1"/>
              <a:t>yükümlülüklerini</a:t>
            </a:r>
            <a:r>
              <a:rPr lang="en-GB" b="1" dirty="0"/>
              <a:t> </a:t>
            </a:r>
            <a:r>
              <a:rPr lang="en-GB" b="1" dirty="0" err="1"/>
              <a:t>düzenle</a:t>
            </a:r>
            <a:r>
              <a:rPr lang="tr-TR" b="1" dirty="0" err="1"/>
              <a:t>nmesi</a:t>
            </a:r>
            <a:r>
              <a:rPr lang="tr-TR" b="1" dirty="0"/>
              <a:t> vb.</a:t>
            </a:r>
          </a:p>
          <a:p>
            <a:pPr marL="411480" lvl="1" indent="0">
              <a:buNone/>
            </a:pPr>
            <a:r>
              <a:rPr lang="tr-TR" b="1" dirty="0"/>
              <a:t>amaçlarla nitelikli personelin yetiştirilmesi, programın ana amaçları arasındadır</a:t>
            </a:r>
            <a:r>
              <a:rPr lang="en-GB" b="1" dirty="0"/>
              <a:t>.</a:t>
            </a:r>
          </a:p>
        </p:txBody>
      </p:sp>
    </p:spTree>
    <p:extLst>
      <p:ext uri="{BB962C8B-B14F-4D97-AF65-F5344CB8AC3E}">
        <p14:creationId xmlns="" xmlns:p14="http://schemas.microsoft.com/office/powerpoint/2010/main" val="253448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 xmlns:a16="http://schemas.microsoft.com/office/drawing/2014/main" id="{052BEFF1-896C-45B1-B02C-96A6A1BC389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6" name="Freeform 36">
            <a:extLst>
              <a:ext uri="{FF2B5EF4-FFF2-40B4-BE49-F238E27FC236}">
                <a16:creationId xmlns="" xmlns:a16="http://schemas.microsoft.com/office/drawing/2014/main" id="{BB237A14-61B1-4C00-A670-5D8D68A8668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28" name="Freeform: Shape 27">
            <a:extLst>
              <a:ext uri="{FF2B5EF4-FFF2-40B4-BE49-F238E27FC236}">
                <a16:creationId xmlns="" xmlns:a16="http://schemas.microsoft.com/office/drawing/2014/main" id="{8598F259-6F54-47A3-8D13-1603D786A3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0BA768A8-4FED-4ED8-9E46-6BE72188EC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 xmlns:a16="http://schemas.microsoft.com/office/drawing/2014/main" id="{56C634F7-0806-4382-A5D4-D3DBCCAAAF2E}"/>
              </a:ext>
            </a:extLst>
          </p:cNvPr>
          <p:cNvSpPr>
            <a:spLocks noGrp="1"/>
          </p:cNvSpPr>
          <p:nvPr>
            <p:ph type="title"/>
          </p:nvPr>
        </p:nvSpPr>
        <p:spPr>
          <a:xfrm>
            <a:off x="467544" y="1504256"/>
            <a:ext cx="2725127" cy="4470821"/>
          </a:xfrm>
        </p:spPr>
        <p:txBody>
          <a:bodyPr>
            <a:normAutofit/>
          </a:bodyPr>
          <a:lstStyle/>
          <a:p>
            <a:pPr algn="r">
              <a:lnSpc>
                <a:spcPct val="200000"/>
              </a:lnSpc>
            </a:pPr>
            <a:r>
              <a:rPr lang="tr-TR" sz="4000" b="1" dirty="0">
                <a:solidFill>
                  <a:srgbClr val="FFFFFF"/>
                </a:solidFill>
                <a:effectLst>
                  <a:outerShdw blurRad="38100" dist="38100" dir="2700000" algn="tl">
                    <a:srgbClr val="000000">
                      <a:alpha val="43137"/>
                    </a:srgbClr>
                  </a:outerShdw>
                </a:effectLst>
              </a:rPr>
              <a:t>Programın Diğer Amaçları</a:t>
            </a:r>
            <a:endParaRPr lang="en-GB" sz="4000" b="1" dirty="0">
              <a:solidFill>
                <a:srgbClr val="FFFFFF"/>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 xmlns:a16="http://schemas.microsoft.com/office/drawing/2014/main" id="{7E6CC576-7AFE-4C6C-A44D-E816F9C40870}"/>
              </a:ext>
            </a:extLst>
          </p:cNvPr>
          <p:cNvSpPr>
            <a:spLocks noGrp="1"/>
          </p:cNvSpPr>
          <p:nvPr>
            <p:ph idx="1"/>
          </p:nvPr>
        </p:nvSpPr>
        <p:spPr>
          <a:xfrm>
            <a:off x="3483476" y="1484784"/>
            <a:ext cx="5409003" cy="5269306"/>
          </a:xfrm>
        </p:spPr>
        <p:txBody>
          <a:bodyPr>
            <a:normAutofit/>
          </a:bodyPr>
          <a:lstStyle/>
          <a:p>
            <a:pPr lvl="1">
              <a:lnSpc>
                <a:spcPct val="150000"/>
              </a:lnSpc>
              <a:buClr>
                <a:schemeClr val="tx1"/>
              </a:buClr>
              <a:buFont typeface="Wingdings" panose="05000000000000000000" pitchFamily="2" charset="2"/>
              <a:buChar char="Ø"/>
            </a:pPr>
            <a:r>
              <a:rPr lang="en-GB" sz="2000" b="1" dirty="0" err="1"/>
              <a:t>Genel</a:t>
            </a:r>
            <a:r>
              <a:rPr lang="en-GB" sz="2000" b="1" dirty="0"/>
              <a:t> </a:t>
            </a:r>
            <a:r>
              <a:rPr lang="en-GB" sz="2000" b="1" dirty="0" err="1"/>
              <a:t>ve</a:t>
            </a:r>
            <a:r>
              <a:rPr lang="en-GB" sz="2000" b="1" dirty="0"/>
              <a:t> </a:t>
            </a:r>
            <a:r>
              <a:rPr lang="en-GB" sz="2000" b="1" dirty="0" err="1"/>
              <a:t>sayısal</a:t>
            </a:r>
            <a:r>
              <a:rPr lang="en-GB" sz="2000" b="1" dirty="0"/>
              <a:t> </a:t>
            </a:r>
            <a:r>
              <a:rPr lang="en-GB" sz="2000" b="1" dirty="0" err="1"/>
              <a:t>yeteneğe</a:t>
            </a:r>
            <a:r>
              <a:rPr lang="en-GB" sz="2000" b="1" dirty="0"/>
              <a:t> </a:t>
            </a:r>
            <a:r>
              <a:rPr lang="en-GB" sz="2000" b="1" dirty="0" err="1"/>
              <a:t>sahi</a:t>
            </a:r>
            <a:r>
              <a:rPr lang="tr-TR" sz="2000" b="1" dirty="0"/>
              <a:t>p olma.</a:t>
            </a:r>
          </a:p>
          <a:p>
            <a:pPr lvl="1">
              <a:lnSpc>
                <a:spcPct val="150000"/>
              </a:lnSpc>
              <a:buClr>
                <a:schemeClr val="tx1"/>
              </a:buClr>
              <a:buFont typeface="Wingdings" panose="05000000000000000000" pitchFamily="2" charset="2"/>
              <a:buChar char="Ø"/>
            </a:pPr>
            <a:r>
              <a:rPr lang="en-GB" sz="2000" b="1" dirty="0"/>
              <a:t>Fen </a:t>
            </a:r>
            <a:r>
              <a:rPr lang="en-GB" sz="2000" b="1" dirty="0" err="1"/>
              <a:t>bilimleri</a:t>
            </a:r>
            <a:r>
              <a:rPr lang="en-GB" sz="2000" b="1" dirty="0"/>
              <a:t> </a:t>
            </a:r>
            <a:r>
              <a:rPr lang="en-GB" sz="2000" b="1" dirty="0" err="1"/>
              <a:t>ile</a:t>
            </a:r>
            <a:r>
              <a:rPr lang="en-GB" sz="2000" b="1" dirty="0"/>
              <a:t> </a:t>
            </a:r>
            <a:r>
              <a:rPr lang="en-GB" sz="2000" b="1" dirty="0" err="1"/>
              <a:t>ilgili</a:t>
            </a:r>
            <a:r>
              <a:rPr lang="tr-TR" sz="2000" b="1" dirty="0"/>
              <a:t> a</a:t>
            </a:r>
            <a:r>
              <a:rPr lang="en-GB" sz="2000" b="1" dirty="0" err="1"/>
              <a:t>yrıntıları</a:t>
            </a:r>
            <a:r>
              <a:rPr lang="en-GB" sz="2000" b="1" dirty="0"/>
              <a:t> </a:t>
            </a:r>
            <a:r>
              <a:rPr lang="en-GB" sz="2000" b="1" dirty="0" err="1"/>
              <a:t>algılayabil</a:t>
            </a:r>
            <a:r>
              <a:rPr lang="tr-TR" sz="2000" b="1" dirty="0"/>
              <a:t>me.</a:t>
            </a:r>
            <a:endParaRPr lang="en-GB" sz="2000" b="1" dirty="0"/>
          </a:p>
          <a:p>
            <a:pPr lvl="1">
              <a:lnSpc>
                <a:spcPct val="150000"/>
              </a:lnSpc>
              <a:buClr>
                <a:schemeClr val="tx1"/>
              </a:buClr>
              <a:buSzPct val="90000"/>
              <a:buFont typeface="Wingdings" panose="05000000000000000000" pitchFamily="2" charset="2"/>
              <a:buChar char="Ø"/>
            </a:pPr>
            <a:r>
              <a:rPr lang="en-GB" sz="2000" b="1" dirty="0" err="1"/>
              <a:t>Yoğun</a:t>
            </a:r>
            <a:r>
              <a:rPr lang="en-GB" sz="2000" b="1" dirty="0"/>
              <a:t> </a:t>
            </a:r>
            <a:r>
              <a:rPr lang="en-GB" sz="2000" b="1" dirty="0" err="1"/>
              <a:t>stres</a:t>
            </a:r>
            <a:r>
              <a:rPr lang="en-GB" sz="2000" b="1" dirty="0"/>
              <a:t> </a:t>
            </a:r>
            <a:r>
              <a:rPr lang="en-GB" sz="2000" b="1" dirty="0" err="1"/>
              <a:t>altında</a:t>
            </a:r>
            <a:r>
              <a:rPr lang="en-GB" sz="2000" b="1" dirty="0"/>
              <a:t> </a:t>
            </a:r>
            <a:r>
              <a:rPr lang="en-GB" sz="2000" b="1" dirty="0" err="1"/>
              <a:t>çalışabil</a:t>
            </a:r>
            <a:r>
              <a:rPr lang="tr-TR" sz="2000" b="1" dirty="0"/>
              <a:t>me.</a:t>
            </a:r>
            <a:endParaRPr lang="en-GB" sz="2000" b="1" dirty="0"/>
          </a:p>
          <a:p>
            <a:pPr lvl="1">
              <a:lnSpc>
                <a:spcPct val="150000"/>
              </a:lnSpc>
              <a:buClr>
                <a:schemeClr val="tx1"/>
              </a:buClr>
              <a:buSzPct val="90000"/>
              <a:buFont typeface="Wingdings" panose="05000000000000000000" pitchFamily="2" charset="2"/>
              <a:buChar char="Ø"/>
            </a:pPr>
            <a:r>
              <a:rPr lang="en-GB" sz="2000" b="1" dirty="0" err="1"/>
              <a:t>Çabuk</a:t>
            </a:r>
            <a:r>
              <a:rPr lang="en-GB" sz="2000" b="1" dirty="0"/>
              <a:t> </a:t>
            </a:r>
            <a:r>
              <a:rPr lang="en-GB" sz="2000" b="1" dirty="0" err="1"/>
              <a:t>ve</a:t>
            </a:r>
            <a:r>
              <a:rPr lang="en-GB" sz="2000" b="1" dirty="0"/>
              <a:t> </a:t>
            </a:r>
            <a:r>
              <a:rPr lang="en-GB" sz="2000" b="1" dirty="0" err="1"/>
              <a:t>doğru</a:t>
            </a:r>
            <a:r>
              <a:rPr lang="en-GB" sz="2000" b="1" dirty="0"/>
              <a:t> </a:t>
            </a:r>
            <a:r>
              <a:rPr lang="en-GB" sz="2000" b="1" dirty="0" err="1"/>
              <a:t>karar</a:t>
            </a:r>
            <a:r>
              <a:rPr lang="en-GB" sz="2000" b="1" dirty="0"/>
              <a:t> </a:t>
            </a:r>
            <a:r>
              <a:rPr lang="en-GB" sz="2000" b="1" dirty="0" err="1"/>
              <a:t>verebil</a:t>
            </a:r>
            <a:r>
              <a:rPr lang="tr-TR" sz="2000" b="1" dirty="0"/>
              <a:t>me.</a:t>
            </a:r>
            <a:endParaRPr lang="en-GB" sz="2000" b="1" dirty="0"/>
          </a:p>
          <a:p>
            <a:pPr lvl="1">
              <a:lnSpc>
                <a:spcPct val="150000"/>
              </a:lnSpc>
              <a:buClr>
                <a:schemeClr val="tx1"/>
              </a:buClr>
              <a:buSzPct val="90000"/>
              <a:buFont typeface="Wingdings" panose="05000000000000000000" pitchFamily="2" charset="2"/>
              <a:buChar char="Ø"/>
            </a:pPr>
            <a:r>
              <a:rPr lang="en-GB" sz="2000" b="1" dirty="0" err="1"/>
              <a:t>Tertipli</a:t>
            </a:r>
            <a:r>
              <a:rPr lang="en-GB" sz="2000" b="1" dirty="0"/>
              <a:t> </a:t>
            </a:r>
            <a:r>
              <a:rPr lang="en-GB" sz="2000" b="1" dirty="0" err="1"/>
              <a:t>ve</a:t>
            </a:r>
            <a:r>
              <a:rPr lang="en-GB" sz="2000" b="1" dirty="0"/>
              <a:t> </a:t>
            </a:r>
            <a:r>
              <a:rPr lang="en-GB" sz="2000" b="1" dirty="0" err="1"/>
              <a:t>düzenli</a:t>
            </a:r>
            <a:r>
              <a:rPr lang="en-GB" sz="2000" b="1" dirty="0"/>
              <a:t> </a:t>
            </a:r>
            <a:r>
              <a:rPr lang="en-GB" sz="2000" b="1" dirty="0" err="1"/>
              <a:t>çalışabil</a:t>
            </a:r>
            <a:r>
              <a:rPr lang="tr-TR" sz="2000" b="1" dirty="0"/>
              <a:t>me.</a:t>
            </a:r>
            <a:endParaRPr lang="en-GB" sz="2000" b="1" dirty="0"/>
          </a:p>
          <a:p>
            <a:pPr lvl="1">
              <a:lnSpc>
                <a:spcPct val="150000"/>
              </a:lnSpc>
              <a:buClr>
                <a:schemeClr val="tx1"/>
              </a:buClr>
              <a:buSzPct val="90000"/>
              <a:buFont typeface="Wingdings" panose="05000000000000000000" pitchFamily="2" charset="2"/>
              <a:buChar char="Ø"/>
            </a:pPr>
            <a:r>
              <a:rPr lang="en-GB" sz="2000" b="1" dirty="0" err="1"/>
              <a:t>Yönergeleri</a:t>
            </a:r>
            <a:r>
              <a:rPr lang="en-GB" sz="2000" b="1" dirty="0"/>
              <a:t> </a:t>
            </a:r>
            <a:r>
              <a:rPr lang="en-GB" sz="2000" b="1" dirty="0" err="1"/>
              <a:t>izleyebil</a:t>
            </a:r>
            <a:r>
              <a:rPr lang="tr-TR" sz="2000" b="1" dirty="0"/>
              <a:t>me.</a:t>
            </a:r>
            <a:endParaRPr lang="en-GB" sz="2000" b="1" dirty="0"/>
          </a:p>
          <a:p>
            <a:pPr lvl="1">
              <a:lnSpc>
                <a:spcPct val="150000"/>
              </a:lnSpc>
              <a:buClr>
                <a:schemeClr val="tx1"/>
              </a:buClr>
              <a:buSzPct val="90000"/>
              <a:buFont typeface="Wingdings" panose="05000000000000000000" pitchFamily="2" charset="2"/>
              <a:buChar char="Ø"/>
            </a:pPr>
            <a:r>
              <a:rPr lang="en-GB" sz="2000" b="1" dirty="0" err="1"/>
              <a:t>Sorumluluk</a:t>
            </a:r>
            <a:r>
              <a:rPr lang="en-GB" sz="2000" b="1" dirty="0"/>
              <a:t> </a:t>
            </a:r>
            <a:r>
              <a:rPr lang="en-GB" sz="2000" b="1" dirty="0" err="1"/>
              <a:t>sahibi</a:t>
            </a:r>
            <a:r>
              <a:rPr lang="en-GB" sz="2000" b="1" dirty="0"/>
              <a:t> </a:t>
            </a:r>
            <a:r>
              <a:rPr lang="tr-TR" sz="2000" b="1" dirty="0"/>
              <a:t>bireyle</a:t>
            </a:r>
            <a:r>
              <a:rPr lang="en-GB" sz="2000" b="1" dirty="0"/>
              <a:t>r </a:t>
            </a:r>
            <a:r>
              <a:rPr lang="en-GB" sz="2000" b="1" dirty="0" err="1"/>
              <a:t>olma</a:t>
            </a:r>
            <a:r>
              <a:rPr lang="en-GB" sz="2000" b="1" dirty="0"/>
              <a:t>.</a:t>
            </a:r>
            <a:endParaRPr lang="tr-TR" sz="2000" b="1" dirty="0"/>
          </a:p>
          <a:p>
            <a:pPr marL="395478" indent="-285750">
              <a:lnSpc>
                <a:spcPct val="90000"/>
              </a:lnSpc>
              <a:buFont typeface="Wingdings" panose="05000000000000000000" pitchFamily="2" charset="2"/>
              <a:buChar char="v"/>
            </a:pPr>
            <a:endParaRPr lang="tr-TR" sz="1700" dirty="0"/>
          </a:p>
        </p:txBody>
      </p:sp>
    </p:spTree>
    <p:extLst>
      <p:ext uri="{BB962C8B-B14F-4D97-AF65-F5344CB8AC3E}">
        <p14:creationId xmlns="" xmlns:p14="http://schemas.microsoft.com/office/powerpoint/2010/main" val="2381288889"/>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72">
            <a:extLst>
              <a:ext uri="{FF2B5EF4-FFF2-40B4-BE49-F238E27FC236}">
                <a16:creationId xmlns="" xmlns:a16="http://schemas.microsoft.com/office/drawing/2014/main" id="{EE4E366E-272A-409E-840F-9A6A64A9E3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 xmlns:a16="http://schemas.microsoft.com/office/drawing/2014/main" id="{A721560C-E4AB-4287-A29C-3F6916794C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7" name="Freeform 7">
            <a:extLst>
              <a:ext uri="{FF2B5EF4-FFF2-40B4-BE49-F238E27FC236}">
                <a16:creationId xmlns="" xmlns:a16="http://schemas.microsoft.com/office/drawing/2014/main" id="{DF6CFF07-D953-4F9C-9A0E-E0A6AACB61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1 Başlık"/>
          <p:cNvSpPr>
            <a:spLocks noGrp="1"/>
          </p:cNvSpPr>
          <p:nvPr>
            <p:ph type="title"/>
          </p:nvPr>
        </p:nvSpPr>
        <p:spPr>
          <a:xfrm>
            <a:off x="486697" y="629267"/>
            <a:ext cx="6939116" cy="1016654"/>
          </a:xfrm>
        </p:spPr>
        <p:txBody>
          <a:bodyPr>
            <a:normAutofit/>
          </a:bodyPr>
          <a:lstStyle/>
          <a:p>
            <a:pPr>
              <a:lnSpc>
                <a:spcPct val="90000"/>
              </a:lnSpc>
            </a:pPr>
            <a:r>
              <a:rPr lang="tr-TR" sz="3600" dirty="0">
                <a:solidFill>
                  <a:srgbClr val="EBEBEB"/>
                </a:solidFill>
              </a:rPr>
              <a:t>Öğrenciler Açısından İmkânlar</a:t>
            </a:r>
          </a:p>
        </p:txBody>
      </p:sp>
      <p:sp useBgFill="1">
        <p:nvSpPr>
          <p:cNvPr id="79" name="Freeform: Shape 78">
            <a:extLst>
              <a:ext uri="{FF2B5EF4-FFF2-40B4-BE49-F238E27FC236}">
                <a16:creationId xmlns="" xmlns:a16="http://schemas.microsoft.com/office/drawing/2014/main" id="{DAA4FEEE-0B5F-41BF-825D-60F9FB0895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2 İçerik Yer Tutucusu"/>
          <p:cNvSpPr>
            <a:spLocks noGrp="1"/>
          </p:cNvSpPr>
          <p:nvPr>
            <p:ph idx="1"/>
          </p:nvPr>
        </p:nvSpPr>
        <p:spPr>
          <a:xfrm>
            <a:off x="323528" y="2548281"/>
            <a:ext cx="4248472" cy="3658689"/>
          </a:xfrm>
        </p:spPr>
        <p:txBody>
          <a:bodyPr>
            <a:normAutofit/>
          </a:bodyPr>
          <a:lstStyle/>
          <a:p>
            <a:pPr marL="0" indent="0">
              <a:lnSpc>
                <a:spcPct val="90000"/>
              </a:lnSpc>
              <a:buNone/>
            </a:pPr>
            <a:r>
              <a:rPr lang="tr-TR" dirty="0">
                <a:latin typeface="Times New Roman" pitchFamily="18" charset="0"/>
                <a:cs typeface="Times New Roman" pitchFamily="18" charset="0"/>
              </a:rPr>
              <a:t>Yüksekokulumuz da programımız öğrencilerinin kullanabileceği </a:t>
            </a:r>
          </a:p>
          <a:p>
            <a:pPr>
              <a:lnSpc>
                <a:spcPct val="90000"/>
              </a:lnSpc>
              <a:buClr>
                <a:schemeClr val="tx1"/>
              </a:buClr>
              <a:buSzPct val="100000"/>
              <a:buFont typeface="Wingdings" panose="05000000000000000000" pitchFamily="2" charset="2"/>
              <a:buChar char="ü"/>
            </a:pPr>
            <a:r>
              <a:rPr lang="tr-TR" dirty="0">
                <a:latin typeface="Times New Roman" pitchFamily="18" charset="0"/>
                <a:cs typeface="Times New Roman" pitchFamily="18" charset="0"/>
              </a:rPr>
              <a:t>2 adet bilgisayar laboratuvarı, </a:t>
            </a:r>
          </a:p>
          <a:p>
            <a:pPr>
              <a:lnSpc>
                <a:spcPct val="90000"/>
              </a:lnSpc>
              <a:buClr>
                <a:schemeClr val="tx1"/>
              </a:buClr>
              <a:buSzPct val="100000"/>
              <a:buFont typeface="Wingdings" panose="05000000000000000000" pitchFamily="2" charset="2"/>
              <a:buChar char="ü"/>
            </a:pPr>
            <a:r>
              <a:rPr lang="tr-TR" dirty="0">
                <a:latin typeface="Times New Roman" pitchFamily="18" charset="0"/>
                <a:cs typeface="Times New Roman" pitchFamily="18" charset="0"/>
              </a:rPr>
              <a:t>1 adet kütüphane bulunmaktadır.</a:t>
            </a:r>
          </a:p>
          <a:p>
            <a:pPr marL="0" indent="0">
              <a:lnSpc>
                <a:spcPct val="90000"/>
              </a:lnSpc>
              <a:buNone/>
            </a:pPr>
            <a:endParaRPr lang="tr-TR" dirty="0">
              <a:latin typeface="Times New Roman" pitchFamily="18" charset="0"/>
              <a:cs typeface="Times New Roman" pitchFamily="18" charset="0"/>
            </a:endParaRPr>
          </a:p>
          <a:p>
            <a:pPr marL="0" indent="0">
              <a:lnSpc>
                <a:spcPct val="150000"/>
              </a:lnSpc>
              <a:spcBef>
                <a:spcPts val="600"/>
              </a:spcBef>
              <a:buNone/>
            </a:pPr>
            <a:r>
              <a:rPr lang="tr-TR" dirty="0">
                <a:latin typeface="Times New Roman" pitchFamily="18" charset="0"/>
                <a:cs typeface="Times New Roman" pitchFamily="18" charset="0"/>
              </a:rPr>
              <a:t>Ayrıca öğrencilerimizin vakit geçirebilecekleri masa tenisi alanı ve kantin bulunmaktadır.</a:t>
            </a:r>
          </a:p>
          <a:p>
            <a:pPr marL="0" indent="0">
              <a:lnSpc>
                <a:spcPct val="150000"/>
              </a:lnSpc>
              <a:spcBef>
                <a:spcPts val="600"/>
              </a:spcBef>
              <a:buNone/>
            </a:pPr>
            <a:endParaRPr lang="tr-TR" dirty="0">
              <a:latin typeface="Times New Roman" pitchFamily="18" charset="0"/>
              <a:cs typeface="Times New Roman" pitchFamily="18" charset="0"/>
            </a:endParaRPr>
          </a:p>
        </p:txBody>
      </p:sp>
      <p:pic>
        <p:nvPicPr>
          <p:cNvPr id="1026" name="Picture 2" descr="D:\ymyo\web_sayfasi\resimler\bil.jpg"/>
          <p:cNvPicPr>
            <a:picLocks noChangeAspect="1" noChangeArrowheads="1"/>
          </p:cNvPicPr>
          <p:nvPr/>
        </p:nvPicPr>
        <p:blipFill rotWithShape="1">
          <a:blip r:embed="rId2"/>
          <a:srcRect l="15118" r="9882"/>
          <a:stretch/>
        </p:blipFill>
        <p:spPr bwMode="auto">
          <a:xfrm>
            <a:off x="4539999" y="2827141"/>
            <a:ext cx="2451335" cy="1838501"/>
          </a:xfrm>
          <a:prstGeom prst="rect">
            <a:avLst/>
          </a:prstGeom>
          <a:ln>
            <a:noFill/>
          </a:ln>
          <a:effectLst>
            <a:softEdge rad="112500"/>
          </a:effectLst>
        </p:spPr>
      </p:pic>
      <p:pic>
        <p:nvPicPr>
          <p:cNvPr id="4" name="Picture 2" descr="https://scontent-frt3-2.xx.fbcdn.net/v/t1.15752-9/67151752_2257572397906638_6764561813183922176_n.jpg?_nc_cat=100&amp;_nc_oc=AQnXfMWQzKGsDcHoQ_j7wMMG2EBBnrlTfWV9Xn_M4EKo2MLwXKGdc4Q9YtMqkuiygd8&amp;_nc_ht=scontent-frt3-2.xx&amp;oh=9994aba6b0e7cd1bff44eb6cd00671ad&amp;oe=5DBBE23C">
            <a:extLst>
              <a:ext uri="{FF2B5EF4-FFF2-40B4-BE49-F238E27FC236}">
                <a16:creationId xmlns="" xmlns:a16="http://schemas.microsoft.com/office/drawing/2014/main" id="{085D2544-6D5C-46AC-8148-E2CBB7CF57CC}"/>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96565" y="3577201"/>
            <a:ext cx="2452800" cy="183960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5" name="Picture 4" descr="https://scontent-frt3-2.xx.fbcdn.net/v/t1.15752-9/66813233_595016101025651_3153215605465677824_n.jpg?_nc_cat=109&amp;_nc_oc=AQnNFtj2bgeN6F4IpbeR2TmYHTlB6AxNfo61zi2co1nPMJAhPXDpYBfy76UWkKfHon0&amp;_nc_ht=scontent-frt3-2.xx&amp;oh=648663f60223640e340e79984129dc74&amp;oe=5DA6FAF5">
            <a:extLst>
              <a:ext uri="{FF2B5EF4-FFF2-40B4-BE49-F238E27FC236}">
                <a16:creationId xmlns="" xmlns:a16="http://schemas.microsoft.com/office/drawing/2014/main" id="{AA555F4D-480D-41DB-BB32-F6A82D6925F7}"/>
              </a:ext>
            </a:extLst>
          </p:cNvPr>
          <p:cNvPicPr>
            <a:picLocks noChangeAspect="1" noChangeArrowheads="1"/>
          </p:cNvPicPr>
          <p:nvPr/>
        </p:nvPicPr>
        <p:blipFill rotWithShape="1">
          <a:blip r:embed="rId4">
            <a:extLst>
              <a:ext uri="{28A0092B-C50C-407E-A947-70E740481C1C}">
                <a14:useLocalDpi xmlns="" xmlns:a14="http://schemas.microsoft.com/office/drawing/2010/main" val="0"/>
              </a:ext>
            </a:extLst>
          </a:blip>
          <a:srcRect t="23471" r="54328" b="43822"/>
          <a:stretch/>
        </p:blipFill>
        <p:spPr bwMode="auto">
          <a:xfrm>
            <a:off x="6476138" y="4967479"/>
            <a:ext cx="2773535" cy="1489621"/>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ymyo\web_sayfasi\resimler\bil.jpg"/>
          <p:cNvPicPr>
            <a:picLocks noChangeAspect="1" noChangeArrowheads="1"/>
          </p:cNvPicPr>
          <p:nvPr/>
        </p:nvPicPr>
        <p:blipFill rotWithShape="1">
          <a:blip r:embed="rId2"/>
          <a:srcRect l="15118" r="9882"/>
          <a:stretch/>
        </p:blipFill>
        <p:spPr bwMode="auto">
          <a:xfrm>
            <a:off x="1428728" y="1177892"/>
            <a:ext cx="6240001" cy="4680000"/>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scontent-frt3-2.xx.fbcdn.net/v/t1.15752-9/67151752_2257572397906638_6764561813183922176_n.jpg?_nc_cat=100&amp;_nc_oc=AQnXfMWQzKGsDcHoQ_j7wMMG2EBBnrlTfWV9Xn_M4EKo2MLwXKGdc4Q9YtMqkuiygd8&amp;_nc_ht=scontent-frt3-2.xx&amp;oh=9994aba6b0e7cd1bff44eb6cd00671ad&amp;oe=5DBBE23C">
            <a:extLst>
              <a:ext uri="{FF2B5EF4-FFF2-40B4-BE49-F238E27FC236}">
                <a16:creationId xmlns="" xmlns:a16="http://schemas.microsoft.com/office/drawing/2014/main" id="{085D2544-6D5C-46AC-8148-E2CBB7CF57CC}"/>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57290" y="1214422"/>
            <a:ext cx="6240000" cy="468000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scontent-frt3-2.xx.fbcdn.net/v/t1.15752-9/66813233_595016101025651_3153215605465677824_n.jpg?_nc_cat=109&amp;_nc_oc=AQnNFtj2bgeN6F4IpbeR2TmYHTlB6AxNfo61zi2co1nPMJAhPXDpYBfy76UWkKfHon0&amp;_nc_ht=scontent-frt3-2.xx&amp;oh=648663f60223640e340e79984129dc74&amp;oe=5DA6FAF5">
            <a:extLst>
              <a:ext uri="{FF2B5EF4-FFF2-40B4-BE49-F238E27FC236}">
                <a16:creationId xmlns="" xmlns:a16="http://schemas.microsoft.com/office/drawing/2014/main" id="{AA555F4D-480D-41DB-BB32-F6A82D6925F7}"/>
              </a:ext>
            </a:extLst>
          </p:cNvPr>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23471" r="54328" b="43822"/>
          <a:stretch/>
        </p:blipFill>
        <p:spPr bwMode="auto">
          <a:xfrm>
            <a:off x="714348" y="1500174"/>
            <a:ext cx="7714630" cy="4143404"/>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396</Words>
  <Application>Microsoft Office PowerPoint</Application>
  <PresentationFormat>Ekran Gösterisi (4:3)</PresentationFormat>
  <Paragraphs>65</Paragraphs>
  <Slides>16</Slides>
  <Notes>2</Notes>
  <HiddenSlides>0</HiddenSlides>
  <MMClips>0</MMClips>
  <ScaleCrop>false</ScaleCrop>
  <HeadingPairs>
    <vt:vector size="4" baseType="variant">
      <vt:variant>
        <vt:lpstr>Tema</vt:lpstr>
      </vt:variant>
      <vt:variant>
        <vt:i4>1</vt:i4>
      </vt:variant>
      <vt:variant>
        <vt:lpstr>Slayt Başlıkları</vt:lpstr>
      </vt:variant>
      <vt:variant>
        <vt:i4>16</vt:i4>
      </vt:variant>
    </vt:vector>
  </HeadingPairs>
  <TitlesOfParts>
    <vt:vector size="17" baseType="lpstr">
      <vt:lpstr>Ion</vt:lpstr>
      <vt:lpstr> İŞ SAĞLIĞI  VE  GÜVENLİĞİ PROGRAMI</vt:lpstr>
      <vt:lpstr>İŞ SAĞLIĞI VE GÜVENLİĞİ PROGRAMI</vt:lpstr>
      <vt:lpstr>ÖĞRETİM ELEMANLARI</vt:lpstr>
      <vt:lpstr>Programın  Ana  Amacı</vt:lpstr>
      <vt:lpstr>Programın Diğer Amaçları</vt:lpstr>
      <vt:lpstr>Öğrenciler Açısından İmkânlar</vt:lpstr>
      <vt:lpstr>Slayt 7</vt:lpstr>
      <vt:lpstr>Slayt 8</vt:lpstr>
      <vt:lpstr>Slayt 9</vt:lpstr>
      <vt:lpstr>Programa Kabul Şartları</vt:lpstr>
      <vt:lpstr>Programdan Mezun Olacak Öğrencilerin İstihdamları:</vt:lpstr>
      <vt:lpstr>Akademik İlerleme Olanakları</vt:lpstr>
      <vt:lpstr>Akademik İlerleme Olanakları</vt:lpstr>
      <vt:lpstr>Slayt 14</vt:lpstr>
      <vt:lpstr>Slayt 15</vt:lpstr>
      <vt:lpstr>Slayt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KARABÜK ÜNİVERSİTESİ YENİCE MESLEK YÜKSEKOKULU MÜLKİYET KORUMA VE GÜVENLİK BÖLÜMÜ İŞ SAĞLIĞI VE GÜVENLİĞİ PROGRAMI</dc:title>
  <dc:creator>Kendal Ümit ADAR</dc:creator>
  <cp:lastModifiedBy>user</cp:lastModifiedBy>
  <cp:revision>11</cp:revision>
  <dcterms:created xsi:type="dcterms:W3CDTF">2019-07-17T16:33:36Z</dcterms:created>
  <dcterms:modified xsi:type="dcterms:W3CDTF">2019-07-27T20:04:07Z</dcterms:modified>
</cp:coreProperties>
</file>